
<file path=[Content_Types].xml><?xml version="1.0" encoding="utf-8"?>
<Types xmlns="http://schemas.openxmlformats.org/package/2006/content-types">
  <Default Extension="xml" ContentType="application/xml"/>
  <Default Extension="jpg" ContentType="image/jpeg"/>
  <Default Extension="jpeg" ContentType="image/jpeg"/>
  <Default Extension="mp4" ContentType="video/unknown"/>
  <Default Extension="rels" ContentType="application/vnd.openxmlformats-package.relationships+xml"/>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notesSlides/notesSlide8.xml" ContentType="application/vnd.openxmlformats-officedocument.presentationml.notesSlide+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1"/>
  </p:notesMasterIdLst>
  <p:sldIdLst>
    <p:sldId id="256" r:id="rId2"/>
    <p:sldId id="258" r:id="rId3"/>
    <p:sldId id="321" r:id="rId4"/>
    <p:sldId id="257" r:id="rId5"/>
    <p:sldId id="265" r:id="rId6"/>
    <p:sldId id="263" r:id="rId7"/>
    <p:sldId id="266" r:id="rId8"/>
    <p:sldId id="267" r:id="rId9"/>
    <p:sldId id="268" r:id="rId10"/>
    <p:sldId id="269" r:id="rId11"/>
    <p:sldId id="270" r:id="rId12"/>
    <p:sldId id="271" r:id="rId13"/>
    <p:sldId id="272" r:id="rId14"/>
    <p:sldId id="281" r:id="rId15"/>
    <p:sldId id="273" r:id="rId16"/>
    <p:sldId id="282" r:id="rId17"/>
    <p:sldId id="284" r:id="rId18"/>
    <p:sldId id="274" r:id="rId19"/>
    <p:sldId id="317" r:id="rId20"/>
    <p:sldId id="318" r:id="rId21"/>
    <p:sldId id="320" r:id="rId22"/>
    <p:sldId id="319" r:id="rId23"/>
    <p:sldId id="275" r:id="rId24"/>
    <p:sldId id="276" r:id="rId25"/>
    <p:sldId id="277" r:id="rId26"/>
    <p:sldId id="278" r:id="rId27"/>
    <p:sldId id="280" r:id="rId28"/>
    <p:sldId id="285" r:id="rId29"/>
    <p:sldId id="279" r:id="rId30"/>
    <p:sldId id="286" r:id="rId31"/>
    <p:sldId id="288" r:id="rId32"/>
    <p:sldId id="287" r:id="rId33"/>
    <p:sldId id="289" r:id="rId34"/>
    <p:sldId id="291" r:id="rId35"/>
    <p:sldId id="293" r:id="rId36"/>
    <p:sldId id="290" r:id="rId37"/>
    <p:sldId id="294" r:id="rId38"/>
    <p:sldId id="295" r:id="rId39"/>
    <p:sldId id="296" r:id="rId40"/>
    <p:sldId id="322" r:id="rId41"/>
    <p:sldId id="297" r:id="rId42"/>
    <p:sldId id="298" r:id="rId43"/>
    <p:sldId id="299" r:id="rId44"/>
    <p:sldId id="300" r:id="rId45"/>
    <p:sldId id="301" r:id="rId46"/>
    <p:sldId id="302" r:id="rId47"/>
    <p:sldId id="304" r:id="rId48"/>
    <p:sldId id="305" r:id="rId49"/>
    <p:sldId id="306" r:id="rId50"/>
    <p:sldId id="307" r:id="rId51"/>
    <p:sldId id="308" r:id="rId52"/>
    <p:sldId id="303" r:id="rId53"/>
    <p:sldId id="309" r:id="rId54"/>
    <p:sldId id="315" r:id="rId55"/>
    <p:sldId id="314" r:id="rId56"/>
    <p:sldId id="310" r:id="rId57"/>
    <p:sldId id="312" r:id="rId58"/>
    <p:sldId id="316" r:id="rId59"/>
    <p:sldId id="311" r:id="rId60"/>
  </p:sldIdLst>
  <p:sldSz cx="9144000" cy="6858000" type="screen4x3"/>
  <p:notesSz cx="6858000" cy="9144000"/>
  <p:custDataLst>
    <p:tags r:id="rId63"/>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p:scale>
          <a:sx n="110" d="100"/>
          <a:sy n="110" d="100"/>
        </p:scale>
        <p:origin x="-720" y="-80"/>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tags" Target="tags/tag1.xml"/><Relationship Id="rId64" Type="http://schemas.openxmlformats.org/officeDocument/2006/relationships/presProps" Target="presProps.xml"/><Relationship Id="rId65" Type="http://schemas.openxmlformats.org/officeDocument/2006/relationships/viewProps" Target="viewProps.xml"/><Relationship Id="rId66" Type="http://schemas.openxmlformats.org/officeDocument/2006/relationships/theme" Target="theme/theme1.xml"/><Relationship Id="rId67" Type="http://schemas.openxmlformats.org/officeDocument/2006/relationships/tableStyles" Target="tableStyle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slide" Target="slides/slide59.xml"/><Relationship Id="rId61" Type="http://schemas.openxmlformats.org/officeDocument/2006/relationships/notesMaster" Target="notesMasters/notesMaster1.xml"/><Relationship Id="rId62" Type="http://schemas.openxmlformats.org/officeDocument/2006/relationships/printerSettings" Target="printerSettings/printerSettings1.bin"/><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8B6429C-544B-D144-9440-91683A2F912E}" type="datetimeFigureOut">
              <a:rPr lang="en-US" smtClean="0"/>
              <a:t>3/13/15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759183C-8BEA-E54D-9DCE-0D7EC46B16C1}" type="slidenum">
              <a:rPr lang="en-US" smtClean="0"/>
              <a:t>‹#›</a:t>
            </a:fld>
            <a:endParaRPr lang="en-US"/>
          </a:p>
        </p:txBody>
      </p:sp>
    </p:spTree>
    <p:extLst>
      <p:ext uri="{BB962C8B-B14F-4D97-AF65-F5344CB8AC3E}">
        <p14:creationId xmlns:p14="http://schemas.microsoft.com/office/powerpoint/2010/main" val="1159028518"/>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Most organ systems you are learning about in this series are physically connected organelles.  These organelles</a:t>
            </a:r>
            <a:r>
              <a:rPr lang="en-US" baseline="0" dirty="0" smtClean="0"/>
              <a:t> evolved to have extremely important specialized functions, but in physiology these systems must be able to communicate with each other and the outside world</a:t>
            </a:r>
            <a:endParaRPr lang="en-US" dirty="0"/>
          </a:p>
        </p:txBody>
      </p:sp>
      <p:sp>
        <p:nvSpPr>
          <p:cNvPr id="4" name="Slide Number Placeholder 3"/>
          <p:cNvSpPr>
            <a:spLocks noGrp="1"/>
          </p:cNvSpPr>
          <p:nvPr>
            <p:ph type="sldNum" sz="quarter" idx="10"/>
          </p:nvPr>
        </p:nvSpPr>
        <p:spPr/>
        <p:txBody>
          <a:bodyPr/>
          <a:lstStyle/>
          <a:p>
            <a:fld id="{2759183C-8BEA-E54D-9DCE-0D7EC46B16C1}" type="slidenum">
              <a:rPr lang="en-US" smtClean="0"/>
              <a:t>5</a:t>
            </a:fld>
            <a:endParaRPr lang="en-US"/>
          </a:p>
        </p:txBody>
      </p:sp>
    </p:spTree>
    <p:extLst>
      <p:ext uri="{BB962C8B-B14F-4D97-AF65-F5344CB8AC3E}">
        <p14:creationId xmlns:p14="http://schemas.microsoft.com/office/powerpoint/2010/main" val="2431952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 enough, can cause </a:t>
            </a:r>
            <a:r>
              <a:rPr lang="en-US" dirty="0" err="1" smtClean="0"/>
              <a:t>hypernatria</a:t>
            </a:r>
            <a:r>
              <a:rPr lang="en-US" dirty="0" smtClean="0"/>
              <a:t>,</a:t>
            </a:r>
            <a:r>
              <a:rPr lang="en-US" baseline="0" dirty="0" smtClean="0"/>
              <a:t> diabetes </a:t>
            </a:r>
            <a:r>
              <a:rPr lang="en-US" baseline="0" dirty="0" err="1" smtClean="0"/>
              <a:t>insipidus</a:t>
            </a:r>
            <a:endParaRPr lang="en-US" baseline="0" dirty="0" smtClean="0"/>
          </a:p>
          <a:p>
            <a:r>
              <a:rPr lang="en-US" baseline="0" dirty="0" smtClean="0"/>
              <a:t>This is because not enough water is pulled back in from the urine</a:t>
            </a:r>
            <a:endParaRPr lang="en-US" dirty="0"/>
          </a:p>
        </p:txBody>
      </p:sp>
      <p:sp>
        <p:nvSpPr>
          <p:cNvPr id="4" name="Slide Number Placeholder 3"/>
          <p:cNvSpPr>
            <a:spLocks noGrp="1"/>
          </p:cNvSpPr>
          <p:nvPr>
            <p:ph type="sldNum" sz="quarter" idx="10"/>
          </p:nvPr>
        </p:nvSpPr>
        <p:spPr/>
        <p:txBody>
          <a:bodyPr/>
          <a:lstStyle/>
          <a:p>
            <a:fld id="{2759183C-8BEA-E54D-9DCE-0D7EC46B16C1}" type="slidenum">
              <a:rPr lang="en-US" smtClean="0"/>
              <a:t>54</a:t>
            </a:fld>
            <a:endParaRPr lang="en-US"/>
          </a:p>
        </p:txBody>
      </p:sp>
    </p:spTree>
    <p:extLst>
      <p:ext uri="{BB962C8B-B14F-4D97-AF65-F5344CB8AC3E}">
        <p14:creationId xmlns:p14="http://schemas.microsoft.com/office/powerpoint/2010/main" val="40392661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Bacteria </a:t>
            </a:r>
            <a:r>
              <a:rPr lang="en-US" dirty="0" err="1" smtClean="0"/>
              <a:t>chemotaxis</a:t>
            </a:r>
            <a:r>
              <a:rPr lang="en-US" baseline="0" dirty="0" smtClean="0"/>
              <a:t> around a sugar cube</a:t>
            </a:r>
            <a:endParaRPr lang="en-US" dirty="0"/>
          </a:p>
        </p:txBody>
      </p:sp>
      <p:sp>
        <p:nvSpPr>
          <p:cNvPr id="4" name="Slide Number Placeholder 3"/>
          <p:cNvSpPr>
            <a:spLocks noGrp="1"/>
          </p:cNvSpPr>
          <p:nvPr>
            <p:ph type="sldNum" sz="quarter" idx="10"/>
          </p:nvPr>
        </p:nvSpPr>
        <p:spPr/>
        <p:txBody>
          <a:bodyPr/>
          <a:lstStyle/>
          <a:p>
            <a:fld id="{2759183C-8BEA-E54D-9DCE-0D7EC46B16C1}" type="slidenum">
              <a:rPr lang="en-US" smtClean="0"/>
              <a:t>6</a:t>
            </a:fld>
            <a:endParaRPr lang="en-US"/>
          </a:p>
        </p:txBody>
      </p:sp>
    </p:spTree>
    <p:extLst>
      <p:ext uri="{BB962C8B-B14F-4D97-AF65-F5344CB8AC3E}">
        <p14:creationId xmlns:p14="http://schemas.microsoft.com/office/powerpoint/2010/main" val="1937749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Total oversimplification as hormones are now</a:t>
            </a:r>
            <a:r>
              <a:rPr lang="en-US" baseline="0" dirty="0" smtClean="0"/>
              <a:t> known to be made in many other tissues (gut/fat/muscle)</a:t>
            </a:r>
            <a:endParaRPr lang="en-US" dirty="0"/>
          </a:p>
        </p:txBody>
      </p:sp>
      <p:sp>
        <p:nvSpPr>
          <p:cNvPr id="4" name="Slide Number Placeholder 3"/>
          <p:cNvSpPr>
            <a:spLocks noGrp="1"/>
          </p:cNvSpPr>
          <p:nvPr>
            <p:ph type="sldNum" sz="quarter" idx="10"/>
          </p:nvPr>
        </p:nvSpPr>
        <p:spPr/>
        <p:txBody>
          <a:bodyPr/>
          <a:lstStyle/>
          <a:p>
            <a:fld id="{2759183C-8BEA-E54D-9DCE-0D7EC46B16C1}" type="slidenum">
              <a:rPr lang="en-US" smtClean="0"/>
              <a:t>12</a:t>
            </a:fld>
            <a:endParaRPr lang="en-US"/>
          </a:p>
        </p:txBody>
      </p:sp>
    </p:spTree>
    <p:extLst>
      <p:ext uri="{BB962C8B-B14F-4D97-AF65-F5344CB8AC3E}">
        <p14:creationId xmlns:p14="http://schemas.microsoft.com/office/powerpoint/2010/main" val="31536648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Calcitonin responds</a:t>
            </a:r>
            <a:r>
              <a:rPr lang="en-US" baseline="0" dirty="0" smtClean="0"/>
              <a:t> to elevated calcium</a:t>
            </a:r>
            <a:endParaRPr lang="en-US" dirty="0"/>
          </a:p>
        </p:txBody>
      </p:sp>
      <p:sp>
        <p:nvSpPr>
          <p:cNvPr id="4" name="Slide Number Placeholder 3"/>
          <p:cNvSpPr>
            <a:spLocks noGrp="1"/>
          </p:cNvSpPr>
          <p:nvPr>
            <p:ph type="sldNum" sz="quarter" idx="10"/>
          </p:nvPr>
        </p:nvSpPr>
        <p:spPr/>
        <p:txBody>
          <a:bodyPr/>
          <a:lstStyle/>
          <a:p>
            <a:fld id="{2759183C-8BEA-E54D-9DCE-0D7EC46B16C1}" type="slidenum">
              <a:rPr lang="en-US" smtClean="0"/>
              <a:t>13</a:t>
            </a:fld>
            <a:endParaRPr lang="en-US"/>
          </a:p>
        </p:txBody>
      </p:sp>
    </p:spTree>
    <p:extLst>
      <p:ext uri="{BB962C8B-B14F-4D97-AF65-F5344CB8AC3E}">
        <p14:creationId xmlns:p14="http://schemas.microsoft.com/office/powerpoint/2010/main" val="10608979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 size of human growth hormone</a:t>
            </a:r>
            <a:endParaRPr lang="en-US" dirty="0"/>
          </a:p>
        </p:txBody>
      </p:sp>
      <p:sp>
        <p:nvSpPr>
          <p:cNvPr id="4" name="Slide Number Placeholder 3"/>
          <p:cNvSpPr>
            <a:spLocks noGrp="1"/>
          </p:cNvSpPr>
          <p:nvPr>
            <p:ph type="sldNum" sz="quarter" idx="10"/>
          </p:nvPr>
        </p:nvSpPr>
        <p:spPr/>
        <p:txBody>
          <a:bodyPr/>
          <a:lstStyle/>
          <a:p>
            <a:fld id="{2759183C-8BEA-E54D-9DCE-0D7EC46B16C1}" type="slidenum">
              <a:rPr lang="en-US" smtClean="0"/>
              <a:t>16</a:t>
            </a:fld>
            <a:endParaRPr lang="en-US"/>
          </a:p>
        </p:txBody>
      </p:sp>
    </p:spTree>
    <p:extLst>
      <p:ext uri="{BB962C8B-B14F-4D97-AF65-F5344CB8AC3E}">
        <p14:creationId xmlns:p14="http://schemas.microsoft.com/office/powerpoint/2010/main" val="39479961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LH is lateral hypothalamus</a:t>
            </a:r>
          </a:p>
          <a:p>
            <a:endParaRPr lang="en-US" dirty="0" smtClean="0"/>
          </a:p>
          <a:p>
            <a:r>
              <a:rPr lang="en-US" dirty="0" smtClean="0"/>
              <a:t>VTA is in midbrain</a:t>
            </a:r>
          </a:p>
          <a:p>
            <a:r>
              <a:rPr lang="en-US" dirty="0" smtClean="0"/>
              <a:t>AMG</a:t>
            </a:r>
            <a:r>
              <a:rPr lang="en-US" baseline="0" dirty="0" smtClean="0"/>
              <a:t> is amygdala</a:t>
            </a:r>
          </a:p>
          <a:p>
            <a:r>
              <a:rPr lang="en-US" baseline="0" dirty="0" smtClean="0"/>
              <a:t>PFC is </a:t>
            </a:r>
            <a:r>
              <a:rPr lang="en-US" baseline="0" dirty="0" err="1" smtClean="0"/>
              <a:t>prefromtal</a:t>
            </a:r>
            <a:r>
              <a:rPr lang="en-US" baseline="0" dirty="0" smtClean="0"/>
              <a:t> cortex</a:t>
            </a:r>
            <a:endParaRPr lang="en-US" dirty="0" smtClean="0"/>
          </a:p>
        </p:txBody>
      </p:sp>
      <p:sp>
        <p:nvSpPr>
          <p:cNvPr id="4" name="Slide Number Placeholder 3"/>
          <p:cNvSpPr>
            <a:spLocks noGrp="1"/>
          </p:cNvSpPr>
          <p:nvPr>
            <p:ph type="sldNum" sz="quarter" idx="10"/>
          </p:nvPr>
        </p:nvSpPr>
        <p:spPr/>
        <p:txBody>
          <a:bodyPr/>
          <a:lstStyle/>
          <a:p>
            <a:fld id="{2759183C-8BEA-E54D-9DCE-0D7EC46B16C1}" type="slidenum">
              <a:rPr lang="en-US" smtClean="0"/>
              <a:t>45</a:t>
            </a:fld>
            <a:endParaRPr lang="en-US"/>
          </a:p>
        </p:txBody>
      </p:sp>
    </p:spTree>
    <p:extLst>
      <p:ext uri="{BB962C8B-B14F-4D97-AF65-F5344CB8AC3E}">
        <p14:creationId xmlns:p14="http://schemas.microsoft.com/office/powerpoint/2010/main" val="33182171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Anterior</a:t>
            </a:r>
            <a:r>
              <a:rPr lang="en-US" baseline="0" dirty="0" smtClean="0"/>
              <a:t> pituitary is connected to the hypothalamus by </a:t>
            </a:r>
            <a:r>
              <a:rPr lang="en-US" baseline="0" dirty="0" err="1" smtClean="0"/>
              <a:t>capilaries</a:t>
            </a:r>
            <a:r>
              <a:rPr lang="en-US" baseline="0" dirty="0" smtClean="0"/>
              <a:t> called the </a:t>
            </a:r>
            <a:r>
              <a:rPr lang="en-US" baseline="0" dirty="0" err="1" smtClean="0"/>
              <a:t>hypophyseal</a:t>
            </a:r>
            <a:r>
              <a:rPr lang="en-US" baseline="0" dirty="0" smtClean="0"/>
              <a:t> portal system</a:t>
            </a:r>
          </a:p>
          <a:p>
            <a:r>
              <a:rPr lang="en-US" baseline="0" dirty="0" smtClean="0"/>
              <a:t>Posterior pituitary is connected to the hypothalamus by neurons</a:t>
            </a:r>
          </a:p>
          <a:p>
            <a:r>
              <a:rPr lang="en-US" baseline="0" dirty="0" smtClean="0"/>
              <a:t>Both can secrete hormones directly into the circulation</a:t>
            </a:r>
            <a:endParaRPr lang="en-US" dirty="0"/>
          </a:p>
        </p:txBody>
      </p:sp>
      <p:sp>
        <p:nvSpPr>
          <p:cNvPr id="4" name="Slide Number Placeholder 3"/>
          <p:cNvSpPr>
            <a:spLocks noGrp="1"/>
          </p:cNvSpPr>
          <p:nvPr>
            <p:ph type="sldNum" sz="quarter" idx="10"/>
          </p:nvPr>
        </p:nvSpPr>
        <p:spPr/>
        <p:txBody>
          <a:bodyPr/>
          <a:lstStyle/>
          <a:p>
            <a:fld id="{2759183C-8BEA-E54D-9DCE-0D7EC46B16C1}" type="slidenum">
              <a:rPr lang="en-US" smtClean="0"/>
              <a:t>46</a:t>
            </a:fld>
            <a:endParaRPr lang="en-US"/>
          </a:p>
        </p:txBody>
      </p:sp>
    </p:spTree>
    <p:extLst>
      <p:ext uri="{BB962C8B-B14F-4D97-AF65-F5344CB8AC3E}">
        <p14:creationId xmlns:p14="http://schemas.microsoft.com/office/powerpoint/2010/main" val="9369875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Mention all GPCRs</a:t>
            </a:r>
            <a:endParaRPr lang="en-US" dirty="0"/>
          </a:p>
        </p:txBody>
      </p:sp>
      <p:sp>
        <p:nvSpPr>
          <p:cNvPr id="4" name="Slide Number Placeholder 3"/>
          <p:cNvSpPr>
            <a:spLocks noGrp="1"/>
          </p:cNvSpPr>
          <p:nvPr>
            <p:ph type="sldNum" sz="quarter" idx="10"/>
          </p:nvPr>
        </p:nvSpPr>
        <p:spPr/>
        <p:txBody>
          <a:bodyPr/>
          <a:lstStyle/>
          <a:p>
            <a:fld id="{2759183C-8BEA-E54D-9DCE-0D7EC46B16C1}" type="slidenum">
              <a:rPr lang="en-US" smtClean="0"/>
              <a:t>49</a:t>
            </a:fld>
            <a:endParaRPr lang="en-US"/>
          </a:p>
        </p:txBody>
      </p:sp>
    </p:spTree>
    <p:extLst>
      <p:ext uri="{BB962C8B-B14F-4D97-AF65-F5344CB8AC3E}">
        <p14:creationId xmlns:p14="http://schemas.microsoft.com/office/powerpoint/2010/main" val="2856795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ADH is vasopressin</a:t>
            </a:r>
            <a:endParaRPr lang="en-US" dirty="0"/>
          </a:p>
        </p:txBody>
      </p:sp>
      <p:sp>
        <p:nvSpPr>
          <p:cNvPr id="4" name="Slide Number Placeholder 3"/>
          <p:cNvSpPr>
            <a:spLocks noGrp="1"/>
          </p:cNvSpPr>
          <p:nvPr>
            <p:ph type="sldNum" sz="quarter" idx="10"/>
          </p:nvPr>
        </p:nvSpPr>
        <p:spPr/>
        <p:txBody>
          <a:bodyPr/>
          <a:lstStyle/>
          <a:p>
            <a:fld id="{2759183C-8BEA-E54D-9DCE-0D7EC46B16C1}" type="slidenum">
              <a:rPr lang="en-US" smtClean="0"/>
              <a:t>51</a:t>
            </a:fld>
            <a:endParaRPr lang="en-US"/>
          </a:p>
        </p:txBody>
      </p:sp>
    </p:spTree>
    <p:extLst>
      <p:ext uri="{BB962C8B-B14F-4D97-AF65-F5344CB8AC3E}">
        <p14:creationId xmlns:p14="http://schemas.microsoft.com/office/powerpoint/2010/main" val="40006117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E4B82DF5-5DE6-9F42-B9ED-CDD61DB9997C}" type="datetimeFigureOut">
              <a:rPr lang="en-US" smtClean="0"/>
              <a:t>3/13/15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A7D7EE8-8335-5243-822B-3428058166FC}" type="slidenum">
              <a:rPr lang="en-US" smtClean="0"/>
              <a:t>‹#›</a:t>
            </a:fld>
            <a:endParaRPr lang="en-US"/>
          </a:p>
        </p:txBody>
      </p:sp>
    </p:spTree>
    <p:extLst>
      <p:ext uri="{BB962C8B-B14F-4D97-AF65-F5344CB8AC3E}">
        <p14:creationId xmlns:p14="http://schemas.microsoft.com/office/powerpoint/2010/main" val="15828959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4B82DF5-5DE6-9F42-B9ED-CDD61DB9997C}" type="datetimeFigureOut">
              <a:rPr lang="en-US" smtClean="0"/>
              <a:t>3/13/15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A7D7EE8-8335-5243-822B-3428058166FC}" type="slidenum">
              <a:rPr lang="en-US" smtClean="0"/>
              <a:t>‹#›</a:t>
            </a:fld>
            <a:endParaRPr lang="en-US"/>
          </a:p>
        </p:txBody>
      </p:sp>
    </p:spTree>
    <p:extLst>
      <p:ext uri="{BB962C8B-B14F-4D97-AF65-F5344CB8AC3E}">
        <p14:creationId xmlns:p14="http://schemas.microsoft.com/office/powerpoint/2010/main" val="17426542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4B82DF5-5DE6-9F42-B9ED-CDD61DB9997C}" type="datetimeFigureOut">
              <a:rPr lang="en-US" smtClean="0"/>
              <a:t>3/13/15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A7D7EE8-8335-5243-822B-3428058166FC}" type="slidenum">
              <a:rPr lang="en-US" smtClean="0"/>
              <a:t>‹#›</a:t>
            </a:fld>
            <a:endParaRPr lang="en-US"/>
          </a:p>
        </p:txBody>
      </p:sp>
    </p:spTree>
    <p:extLst>
      <p:ext uri="{BB962C8B-B14F-4D97-AF65-F5344CB8AC3E}">
        <p14:creationId xmlns:p14="http://schemas.microsoft.com/office/powerpoint/2010/main" val="36558590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4B82DF5-5DE6-9F42-B9ED-CDD61DB9997C}" type="datetimeFigureOut">
              <a:rPr lang="en-US" smtClean="0"/>
              <a:t>3/13/15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A7D7EE8-8335-5243-822B-3428058166FC}" type="slidenum">
              <a:rPr lang="en-US" smtClean="0"/>
              <a:t>‹#›</a:t>
            </a:fld>
            <a:endParaRPr lang="en-US"/>
          </a:p>
        </p:txBody>
      </p:sp>
    </p:spTree>
    <p:extLst>
      <p:ext uri="{BB962C8B-B14F-4D97-AF65-F5344CB8AC3E}">
        <p14:creationId xmlns:p14="http://schemas.microsoft.com/office/powerpoint/2010/main" val="33369045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4B82DF5-5DE6-9F42-B9ED-CDD61DB9997C}" type="datetimeFigureOut">
              <a:rPr lang="en-US" smtClean="0"/>
              <a:t>3/13/15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A7D7EE8-8335-5243-822B-3428058166FC}" type="slidenum">
              <a:rPr lang="en-US" smtClean="0"/>
              <a:t>‹#›</a:t>
            </a:fld>
            <a:endParaRPr lang="en-US"/>
          </a:p>
        </p:txBody>
      </p:sp>
    </p:spTree>
    <p:extLst>
      <p:ext uri="{BB962C8B-B14F-4D97-AF65-F5344CB8AC3E}">
        <p14:creationId xmlns:p14="http://schemas.microsoft.com/office/powerpoint/2010/main" val="6128768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E4B82DF5-5DE6-9F42-B9ED-CDD61DB9997C}" type="datetimeFigureOut">
              <a:rPr lang="en-US" smtClean="0"/>
              <a:t>3/13/15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A7D7EE8-8335-5243-822B-3428058166FC}" type="slidenum">
              <a:rPr lang="en-US" smtClean="0"/>
              <a:t>‹#›</a:t>
            </a:fld>
            <a:endParaRPr lang="en-US"/>
          </a:p>
        </p:txBody>
      </p:sp>
    </p:spTree>
    <p:extLst>
      <p:ext uri="{BB962C8B-B14F-4D97-AF65-F5344CB8AC3E}">
        <p14:creationId xmlns:p14="http://schemas.microsoft.com/office/powerpoint/2010/main" val="9887154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E4B82DF5-5DE6-9F42-B9ED-CDD61DB9997C}" type="datetimeFigureOut">
              <a:rPr lang="en-US" smtClean="0"/>
              <a:t>3/13/15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A7D7EE8-8335-5243-822B-3428058166FC}" type="slidenum">
              <a:rPr lang="en-US" smtClean="0"/>
              <a:t>‹#›</a:t>
            </a:fld>
            <a:endParaRPr lang="en-US"/>
          </a:p>
        </p:txBody>
      </p:sp>
    </p:spTree>
    <p:extLst>
      <p:ext uri="{BB962C8B-B14F-4D97-AF65-F5344CB8AC3E}">
        <p14:creationId xmlns:p14="http://schemas.microsoft.com/office/powerpoint/2010/main" val="38126001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E4B82DF5-5DE6-9F42-B9ED-CDD61DB9997C}" type="datetimeFigureOut">
              <a:rPr lang="en-US" smtClean="0"/>
              <a:t>3/13/15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A7D7EE8-8335-5243-822B-3428058166FC}" type="slidenum">
              <a:rPr lang="en-US" smtClean="0"/>
              <a:t>‹#›</a:t>
            </a:fld>
            <a:endParaRPr lang="en-US"/>
          </a:p>
        </p:txBody>
      </p:sp>
    </p:spTree>
    <p:extLst>
      <p:ext uri="{BB962C8B-B14F-4D97-AF65-F5344CB8AC3E}">
        <p14:creationId xmlns:p14="http://schemas.microsoft.com/office/powerpoint/2010/main" val="35015431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4B82DF5-5DE6-9F42-B9ED-CDD61DB9997C}" type="datetimeFigureOut">
              <a:rPr lang="en-US" smtClean="0"/>
              <a:t>3/13/15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A7D7EE8-8335-5243-822B-3428058166FC}" type="slidenum">
              <a:rPr lang="en-US" smtClean="0"/>
              <a:t>‹#›</a:t>
            </a:fld>
            <a:endParaRPr lang="en-US"/>
          </a:p>
        </p:txBody>
      </p:sp>
    </p:spTree>
    <p:extLst>
      <p:ext uri="{BB962C8B-B14F-4D97-AF65-F5344CB8AC3E}">
        <p14:creationId xmlns:p14="http://schemas.microsoft.com/office/powerpoint/2010/main" val="39481467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4B82DF5-5DE6-9F42-B9ED-CDD61DB9997C}" type="datetimeFigureOut">
              <a:rPr lang="en-US" smtClean="0"/>
              <a:t>3/13/15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A7D7EE8-8335-5243-822B-3428058166FC}" type="slidenum">
              <a:rPr lang="en-US" smtClean="0"/>
              <a:t>‹#›</a:t>
            </a:fld>
            <a:endParaRPr lang="en-US"/>
          </a:p>
        </p:txBody>
      </p:sp>
    </p:spTree>
    <p:extLst>
      <p:ext uri="{BB962C8B-B14F-4D97-AF65-F5344CB8AC3E}">
        <p14:creationId xmlns:p14="http://schemas.microsoft.com/office/powerpoint/2010/main" val="39643704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4B82DF5-5DE6-9F42-B9ED-CDD61DB9997C}" type="datetimeFigureOut">
              <a:rPr lang="en-US" smtClean="0"/>
              <a:t>3/13/15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A7D7EE8-8335-5243-822B-3428058166FC}" type="slidenum">
              <a:rPr lang="en-US" smtClean="0"/>
              <a:t>‹#›</a:t>
            </a:fld>
            <a:endParaRPr lang="en-US"/>
          </a:p>
        </p:txBody>
      </p:sp>
    </p:spTree>
    <p:extLst>
      <p:ext uri="{BB962C8B-B14F-4D97-AF65-F5344CB8AC3E}">
        <p14:creationId xmlns:p14="http://schemas.microsoft.com/office/powerpoint/2010/main" val="914601689"/>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4B82DF5-5DE6-9F42-B9ED-CDD61DB9997C}" type="datetimeFigureOut">
              <a:rPr lang="en-US" smtClean="0"/>
              <a:t>3/13/15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A7D7EE8-8335-5243-822B-3428058166FC}" type="slidenum">
              <a:rPr lang="en-US" smtClean="0"/>
              <a:t>‹#›</a:t>
            </a:fld>
            <a:endParaRPr lang="en-US"/>
          </a:p>
        </p:txBody>
      </p:sp>
    </p:spTree>
    <p:extLst>
      <p:ext uri="{BB962C8B-B14F-4D97-AF65-F5344CB8AC3E}">
        <p14:creationId xmlns:p14="http://schemas.microsoft.com/office/powerpoint/2010/main" val="142793146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8.jpg"/></Relationships>
</file>

<file path=ppt/slides/_rels/slide17.xml.rels><?xml version="1.0" encoding="UTF-8" standalone="yes"?>
<Relationships xmlns="http://schemas.openxmlformats.org/package/2006/relationships"><Relationship Id="rId3" Type="http://schemas.openxmlformats.org/officeDocument/2006/relationships/tags" Target="../tags/tag12.xml"/><Relationship Id="rId4" Type="http://schemas.openxmlformats.org/officeDocument/2006/relationships/tags" Target="../tags/tag13.xml"/><Relationship Id="rId5" Type="http://schemas.openxmlformats.org/officeDocument/2006/relationships/slideLayout" Target="../slideLayouts/slideLayout2.xml"/><Relationship Id="rId6" Type="http://schemas.openxmlformats.org/officeDocument/2006/relationships/image" Target="../media/image9.png"/><Relationship Id="rId1" Type="http://schemas.openxmlformats.org/officeDocument/2006/relationships/tags" Target="../tags/tag10.xml"/><Relationship Id="rId2" Type="http://schemas.openxmlformats.org/officeDocument/2006/relationships/tags" Target="../tags/tag1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28.xml.rels><?xml version="1.0" encoding="UTF-8" standalone="yes"?>
<Relationships xmlns="http://schemas.openxmlformats.org/package/2006/relationships"><Relationship Id="rId3" Type="http://schemas.openxmlformats.org/officeDocument/2006/relationships/tags" Target="../tags/tag16.xml"/><Relationship Id="rId4" Type="http://schemas.openxmlformats.org/officeDocument/2006/relationships/tags" Target="../tags/tag17.xml"/><Relationship Id="rId5" Type="http://schemas.openxmlformats.org/officeDocument/2006/relationships/slideLayout" Target="../slideLayouts/slideLayout2.xml"/><Relationship Id="rId6" Type="http://schemas.openxmlformats.org/officeDocument/2006/relationships/image" Target="../media/image16.png"/><Relationship Id="rId1" Type="http://schemas.openxmlformats.org/officeDocument/2006/relationships/tags" Target="../tags/tag14.xml"/><Relationship Id="rId2" Type="http://schemas.openxmlformats.org/officeDocument/2006/relationships/tags" Target="../tags/tag1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tags" Target="../tags/tag20.xml"/><Relationship Id="rId4" Type="http://schemas.openxmlformats.org/officeDocument/2006/relationships/tags" Target="../tags/tag21.xml"/><Relationship Id="rId5" Type="http://schemas.openxmlformats.org/officeDocument/2006/relationships/slideLayout" Target="../slideLayouts/slideLayout2.xml"/><Relationship Id="rId6" Type="http://schemas.openxmlformats.org/officeDocument/2006/relationships/image" Target="../media/image22.png"/><Relationship Id="rId1" Type="http://schemas.openxmlformats.org/officeDocument/2006/relationships/tags" Target="../tags/tag18.xml"/><Relationship Id="rId2" Type="http://schemas.openxmlformats.org/officeDocument/2006/relationships/tags" Target="../tags/tag19.xml"/></Relationships>
</file>

<file path=ppt/slides/_rels/slide39.xml.rels><?xml version="1.0" encoding="UTF-8" standalone="yes"?>
<Relationships xmlns="http://schemas.openxmlformats.org/package/2006/relationships"><Relationship Id="rId3" Type="http://schemas.openxmlformats.org/officeDocument/2006/relationships/tags" Target="../tags/tag24.xml"/><Relationship Id="rId4" Type="http://schemas.openxmlformats.org/officeDocument/2006/relationships/tags" Target="../tags/tag25.xml"/><Relationship Id="rId5" Type="http://schemas.openxmlformats.org/officeDocument/2006/relationships/slideLayout" Target="../slideLayouts/slideLayout2.xml"/><Relationship Id="rId6" Type="http://schemas.openxmlformats.org/officeDocument/2006/relationships/image" Target="../media/image23.png"/><Relationship Id="rId1" Type="http://schemas.openxmlformats.org/officeDocument/2006/relationships/tags" Target="../tags/tag22.xml"/><Relationship Id="rId2" Type="http://schemas.openxmlformats.org/officeDocument/2006/relationships/tags" Target="../tags/tag2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43.xml.rels><?xml version="1.0" encoding="UTF-8" standalone="yes"?>
<Relationships xmlns="http://schemas.openxmlformats.org/package/2006/relationships"><Relationship Id="rId3" Type="http://schemas.openxmlformats.org/officeDocument/2006/relationships/tags" Target="../tags/tag28.xml"/><Relationship Id="rId4" Type="http://schemas.openxmlformats.org/officeDocument/2006/relationships/tags" Target="../tags/tag29.xml"/><Relationship Id="rId5" Type="http://schemas.openxmlformats.org/officeDocument/2006/relationships/slideLayout" Target="../slideLayouts/slideLayout2.xml"/><Relationship Id="rId6" Type="http://schemas.openxmlformats.org/officeDocument/2006/relationships/image" Target="../media/image26.png"/><Relationship Id="rId1" Type="http://schemas.openxmlformats.org/officeDocument/2006/relationships/tags" Target="../tags/tag26.xml"/><Relationship Id="rId2" Type="http://schemas.openxmlformats.org/officeDocument/2006/relationships/tags" Target="../tags/tag2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28.jpg"/></Relationships>
</file>

<file path=ppt/slides/_rels/slide46.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0.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47.xml.rels><?xml version="1.0" encoding="UTF-8" standalone="yes"?>
<Relationships xmlns="http://schemas.openxmlformats.org/package/2006/relationships"><Relationship Id="rId3" Type="http://schemas.openxmlformats.org/officeDocument/2006/relationships/tags" Target="../tags/tag32.xml"/><Relationship Id="rId4" Type="http://schemas.openxmlformats.org/officeDocument/2006/relationships/tags" Target="../tags/tag33.xml"/><Relationship Id="rId5" Type="http://schemas.openxmlformats.org/officeDocument/2006/relationships/slideLayout" Target="../slideLayouts/slideLayout2.xml"/><Relationship Id="rId6" Type="http://schemas.openxmlformats.org/officeDocument/2006/relationships/image" Target="../media/image23.png"/><Relationship Id="rId1" Type="http://schemas.openxmlformats.org/officeDocument/2006/relationships/tags" Target="../tags/tag30.xml"/><Relationship Id="rId2" Type="http://schemas.openxmlformats.org/officeDocument/2006/relationships/tags" Target="../tags/tag31.xml"/></Relationships>
</file>

<file path=ppt/slides/_rels/slide48.xml.rels><?xml version="1.0" encoding="UTF-8" standalone="yes"?>
<Relationships xmlns="http://schemas.openxmlformats.org/package/2006/relationships"><Relationship Id="rId3" Type="http://schemas.openxmlformats.org/officeDocument/2006/relationships/tags" Target="../tags/tag36.xml"/><Relationship Id="rId4" Type="http://schemas.openxmlformats.org/officeDocument/2006/relationships/tags" Target="../tags/tag37.xml"/><Relationship Id="rId5" Type="http://schemas.openxmlformats.org/officeDocument/2006/relationships/slideLayout" Target="../slideLayouts/slideLayout2.xml"/><Relationship Id="rId6" Type="http://schemas.openxmlformats.org/officeDocument/2006/relationships/image" Target="../media/image26.png"/><Relationship Id="rId1" Type="http://schemas.openxmlformats.org/officeDocument/2006/relationships/tags" Target="../tags/tag34.xml"/><Relationship Id="rId2" Type="http://schemas.openxmlformats.org/officeDocument/2006/relationships/tags" Target="../tags/tag35.xml"/></Relationships>
</file>

<file path=ppt/slides/_rels/slide49.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2.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50.xml.rels><?xml version="1.0" encoding="UTF-8" standalone="yes"?>
<Relationships xmlns="http://schemas.openxmlformats.org/package/2006/relationships"><Relationship Id="rId3" Type="http://schemas.openxmlformats.org/officeDocument/2006/relationships/tags" Target="../tags/tag40.xml"/><Relationship Id="rId4" Type="http://schemas.openxmlformats.org/officeDocument/2006/relationships/slideLayout" Target="../slideLayouts/slideLayout2.xml"/><Relationship Id="rId5" Type="http://schemas.openxmlformats.org/officeDocument/2006/relationships/image" Target="../media/image26.png"/><Relationship Id="rId1" Type="http://schemas.openxmlformats.org/officeDocument/2006/relationships/tags" Target="../tags/tag38.xml"/><Relationship Id="rId2" Type="http://schemas.openxmlformats.org/officeDocument/2006/relationships/tags" Target="../tags/tag39.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33.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2.xml"/><Relationship Id="rId5" Type="http://schemas.openxmlformats.org/officeDocument/2006/relationships/image" Target="../media/image2.png"/><Relationship Id="rId1" Type="http://schemas.microsoft.com/office/2007/relationships/media" Target="../media/media1.mp4"/><Relationship Id="rId2" Type="http://schemas.openxmlformats.org/officeDocument/2006/relationships/video" Target="../media/media1.mp4"/></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tags" Target="../tags/tag4.xml"/><Relationship Id="rId4" Type="http://schemas.openxmlformats.org/officeDocument/2006/relationships/tags" Target="../tags/tag5.xml"/><Relationship Id="rId5" Type="http://schemas.openxmlformats.org/officeDocument/2006/relationships/slideLayout" Target="../slideLayouts/slideLayout2.xml"/><Relationship Id="rId6" Type="http://schemas.openxmlformats.org/officeDocument/2006/relationships/image" Target="../media/image3.png"/><Relationship Id="rId1" Type="http://schemas.openxmlformats.org/officeDocument/2006/relationships/tags" Target="../tags/tag2.xml"/><Relationship Id="rId2" Type="http://schemas.openxmlformats.org/officeDocument/2006/relationships/tags" Target="../tags/tag3.xml"/></Relationships>
</file>

<file path=ppt/slides/_rels/slide9.xml.rels><?xml version="1.0" encoding="UTF-8" standalone="yes"?>
<Relationships xmlns="http://schemas.openxmlformats.org/package/2006/relationships"><Relationship Id="rId3" Type="http://schemas.openxmlformats.org/officeDocument/2006/relationships/tags" Target="../tags/tag8.xml"/><Relationship Id="rId4" Type="http://schemas.openxmlformats.org/officeDocument/2006/relationships/tags" Target="../tags/tag9.xml"/><Relationship Id="rId5" Type="http://schemas.openxmlformats.org/officeDocument/2006/relationships/slideLayout" Target="../slideLayouts/slideLayout2.xml"/><Relationship Id="rId6" Type="http://schemas.openxmlformats.org/officeDocument/2006/relationships/image" Target="../media/image4.png"/><Relationship Id="rId1" Type="http://schemas.openxmlformats.org/officeDocument/2006/relationships/tags" Target="../tags/tag6.xml"/><Relationship Id="rId2" Type="http://schemas.openxmlformats.org/officeDocument/2006/relationships/tags" Target="../tags/tag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Endocrine Control Systems</a:t>
            </a:r>
            <a:endParaRPr lang="en-US" dirty="0"/>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9962026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Every Hormone is Simple</a:t>
            </a:r>
            <a:endParaRPr lang="en-US" dirty="0"/>
          </a:p>
        </p:txBody>
      </p:sp>
      <p:sp>
        <p:nvSpPr>
          <p:cNvPr id="5" name="Content Placeholder 4"/>
          <p:cNvSpPr>
            <a:spLocks noGrp="1"/>
          </p:cNvSpPr>
          <p:nvPr>
            <p:ph idx="1"/>
          </p:nvPr>
        </p:nvSpPr>
        <p:spPr/>
        <p:txBody>
          <a:bodyPr/>
          <a:lstStyle/>
          <a:p>
            <a:r>
              <a:rPr lang="en-US" dirty="0" smtClean="0"/>
              <a:t>Where is it made?</a:t>
            </a:r>
          </a:p>
          <a:p>
            <a:r>
              <a:rPr lang="en-US" dirty="0" smtClean="0"/>
              <a:t>What causes its release?</a:t>
            </a:r>
          </a:p>
          <a:p>
            <a:r>
              <a:rPr lang="en-US" dirty="0" smtClean="0"/>
              <a:t>What are its receptors?</a:t>
            </a:r>
          </a:p>
          <a:p>
            <a:r>
              <a:rPr lang="en-US" dirty="0" smtClean="0"/>
              <a:t>What tissues does it effect?</a:t>
            </a:r>
          </a:p>
          <a:p>
            <a:r>
              <a:rPr lang="en-US" dirty="0" smtClean="0"/>
              <a:t>How does it get turned off</a:t>
            </a:r>
            <a:endParaRPr lang="en-US" dirty="0"/>
          </a:p>
        </p:txBody>
      </p:sp>
    </p:spTree>
    <p:extLst>
      <p:ext uri="{BB962C8B-B14F-4D97-AF65-F5344CB8AC3E}">
        <p14:creationId xmlns:p14="http://schemas.microsoft.com/office/powerpoint/2010/main" val="24704085"/>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Adrenaline</a:t>
            </a:r>
            <a:endParaRPr lang="en-US"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2329749527"/>
              </p:ext>
            </p:extLst>
          </p:nvPr>
        </p:nvGraphicFramePr>
        <p:xfrm>
          <a:off x="457200" y="1582616"/>
          <a:ext cx="8553117" cy="4790439"/>
        </p:xfrm>
        <a:graphic>
          <a:graphicData uri="http://schemas.openxmlformats.org/drawingml/2006/table">
            <a:tbl>
              <a:tblPr firstRow="1" bandRow="1">
                <a:tableStyleId>{69CF1AB2-1976-4502-BF36-3FF5EA218861}</a:tableStyleId>
              </a:tblPr>
              <a:tblGrid>
                <a:gridCol w="2851039"/>
                <a:gridCol w="2851039"/>
                <a:gridCol w="2851039"/>
              </a:tblGrid>
              <a:tr h="370840">
                <a:tc>
                  <a:txBody>
                    <a:bodyPr/>
                    <a:lstStyle/>
                    <a:p>
                      <a:r>
                        <a:rPr lang="en-US" b="1" dirty="0" smtClean="0"/>
                        <a:t>Where is it made?</a:t>
                      </a:r>
                      <a:endParaRPr lang="en-US" b="1" dirty="0"/>
                    </a:p>
                  </a:txBody>
                  <a:tcPr/>
                </a:tc>
                <a:tc>
                  <a:txBody>
                    <a:bodyPr/>
                    <a:lstStyle/>
                    <a:p>
                      <a:r>
                        <a:rPr lang="en-US" b="0" dirty="0" smtClean="0"/>
                        <a:t>Adrenal medulla</a:t>
                      </a:r>
                      <a:endParaRPr lang="en-US" b="0" dirty="0"/>
                    </a:p>
                  </a:txBody>
                  <a:tcPr/>
                </a:tc>
                <a:tc>
                  <a:txBody>
                    <a:bodyPr/>
                    <a:lstStyle/>
                    <a:p>
                      <a:endParaRPr lang="en-US" dirty="0"/>
                    </a:p>
                  </a:txBody>
                  <a:tcPr/>
                </a:tc>
              </a:tr>
              <a:tr h="370840">
                <a:tc>
                  <a:txBody>
                    <a:bodyPr/>
                    <a:lstStyle/>
                    <a:p>
                      <a:r>
                        <a:rPr lang="en-US" b="1" dirty="0" smtClean="0"/>
                        <a:t>What</a:t>
                      </a:r>
                      <a:r>
                        <a:rPr lang="en-US" b="1" baseline="0" dirty="0" smtClean="0"/>
                        <a:t> causes its release?</a:t>
                      </a:r>
                      <a:endParaRPr lang="en-US" b="1" dirty="0"/>
                    </a:p>
                  </a:txBody>
                  <a:tcPr/>
                </a:tc>
                <a:tc>
                  <a:txBody>
                    <a:bodyPr/>
                    <a:lstStyle/>
                    <a:p>
                      <a:r>
                        <a:rPr lang="en-US" dirty="0" smtClean="0"/>
                        <a:t>Sympathetic nervous stimulation</a:t>
                      </a:r>
                      <a:endParaRPr lang="en-US" dirty="0"/>
                    </a:p>
                  </a:txBody>
                  <a:tcPr/>
                </a:tc>
                <a:tc>
                  <a:txBody>
                    <a:bodyPr/>
                    <a:lstStyle/>
                    <a:p>
                      <a:endParaRPr lang="en-US" dirty="0"/>
                    </a:p>
                  </a:txBody>
                  <a:tcPr/>
                </a:tc>
              </a:tr>
              <a:tr h="370840">
                <a:tc>
                  <a:txBody>
                    <a:bodyPr/>
                    <a:lstStyle/>
                    <a:p>
                      <a:r>
                        <a:rPr lang="en-US" b="1" dirty="0" smtClean="0"/>
                        <a:t>What is its receptor?</a:t>
                      </a:r>
                      <a:endParaRPr lang="en-US" b="1" dirty="0"/>
                    </a:p>
                  </a:txBody>
                  <a:tcPr/>
                </a:tc>
                <a:tc>
                  <a:txBody>
                    <a:bodyPr/>
                    <a:lstStyle/>
                    <a:p>
                      <a:r>
                        <a:rPr lang="en-US" dirty="0" smtClean="0"/>
                        <a:t>Alpha/Beta-Adrenergic Receptors (5 subtypes)</a:t>
                      </a:r>
                      <a:endParaRPr lang="en-US" dirty="0"/>
                    </a:p>
                  </a:txBody>
                  <a:tcPr/>
                </a:tc>
                <a:tc>
                  <a:txBody>
                    <a:bodyPr/>
                    <a:lstStyle/>
                    <a:p>
                      <a:r>
                        <a:rPr lang="en-US" dirty="0" smtClean="0"/>
                        <a:t>GPCR -&gt; </a:t>
                      </a:r>
                      <a:r>
                        <a:rPr lang="en-US" dirty="0" err="1" smtClean="0"/>
                        <a:t>G</a:t>
                      </a:r>
                      <a:r>
                        <a:rPr lang="en-US" baseline="0" dirty="0" err="1" smtClean="0"/>
                        <a:t>s</a:t>
                      </a:r>
                      <a:r>
                        <a:rPr lang="en-US" baseline="0" dirty="0" smtClean="0"/>
                        <a:t> and </a:t>
                      </a:r>
                      <a:r>
                        <a:rPr lang="en-US" baseline="0" dirty="0" err="1" smtClean="0"/>
                        <a:t>Gi</a:t>
                      </a:r>
                      <a:endParaRPr lang="en-US" dirty="0"/>
                    </a:p>
                  </a:txBody>
                  <a:tcPr/>
                </a:tc>
              </a:tr>
              <a:tr h="370840">
                <a:tc>
                  <a:txBody>
                    <a:bodyPr/>
                    <a:lstStyle/>
                    <a:p>
                      <a:r>
                        <a:rPr lang="en-US" b="1" dirty="0" smtClean="0"/>
                        <a:t>What tissues does it affect?</a:t>
                      </a:r>
                      <a:endParaRPr lang="en-US" b="1" dirty="0"/>
                    </a:p>
                  </a:txBody>
                  <a:tcPr/>
                </a:tc>
                <a:tc>
                  <a:txBody>
                    <a:bodyPr/>
                    <a:lstStyle/>
                    <a:p>
                      <a:r>
                        <a:rPr lang="en-US" dirty="0" smtClean="0"/>
                        <a:t>Heart</a:t>
                      </a:r>
                      <a:endParaRPr lang="en-US" dirty="0"/>
                    </a:p>
                  </a:txBody>
                  <a:tcPr/>
                </a:tc>
                <a:tc>
                  <a:txBody>
                    <a:bodyPr/>
                    <a:lstStyle/>
                    <a:p>
                      <a:r>
                        <a:rPr lang="en-US" dirty="0" smtClean="0"/>
                        <a:t>Increased heart rate</a:t>
                      </a:r>
                      <a:endParaRPr lang="en-US" dirty="0"/>
                    </a:p>
                  </a:txBody>
                  <a:tcPr/>
                </a:tc>
              </a:tr>
              <a:tr h="370840">
                <a:tc>
                  <a:txBody>
                    <a:bodyPr/>
                    <a:lstStyle/>
                    <a:p>
                      <a:endParaRPr lang="en-US" b="1" dirty="0"/>
                    </a:p>
                  </a:txBody>
                  <a:tcPr/>
                </a:tc>
                <a:tc>
                  <a:txBody>
                    <a:bodyPr/>
                    <a:lstStyle/>
                    <a:p>
                      <a:r>
                        <a:rPr lang="en-US" dirty="0" smtClean="0"/>
                        <a:t>Lungs</a:t>
                      </a:r>
                      <a:endParaRPr lang="en-US" dirty="0"/>
                    </a:p>
                  </a:txBody>
                  <a:tcPr/>
                </a:tc>
                <a:tc>
                  <a:txBody>
                    <a:bodyPr/>
                    <a:lstStyle/>
                    <a:p>
                      <a:r>
                        <a:rPr lang="en-US" dirty="0" smtClean="0"/>
                        <a:t>Increased</a:t>
                      </a:r>
                      <a:r>
                        <a:rPr lang="en-US" baseline="0" dirty="0" smtClean="0"/>
                        <a:t> respiration</a:t>
                      </a:r>
                      <a:endParaRPr lang="en-US" dirty="0"/>
                    </a:p>
                  </a:txBody>
                  <a:tcPr/>
                </a:tc>
              </a:tr>
              <a:tr h="370840">
                <a:tc>
                  <a:txBody>
                    <a:bodyPr/>
                    <a:lstStyle/>
                    <a:p>
                      <a:endParaRPr lang="en-US" b="1" dirty="0"/>
                    </a:p>
                  </a:txBody>
                  <a:tcPr/>
                </a:tc>
                <a:tc>
                  <a:txBody>
                    <a:bodyPr/>
                    <a:lstStyle/>
                    <a:p>
                      <a:r>
                        <a:rPr lang="en-US" dirty="0" smtClean="0"/>
                        <a:t>Vasculature</a:t>
                      </a:r>
                      <a:endParaRPr lang="en-US" dirty="0"/>
                    </a:p>
                  </a:txBody>
                  <a:tcPr/>
                </a:tc>
                <a:tc>
                  <a:txBody>
                    <a:bodyPr/>
                    <a:lstStyle/>
                    <a:p>
                      <a:r>
                        <a:rPr lang="en-US" dirty="0" smtClean="0"/>
                        <a:t>Vasoconstriction (smooth muscle), vasodilation (skeletal</a:t>
                      </a:r>
                      <a:r>
                        <a:rPr lang="en-US" baseline="0" dirty="0" smtClean="0"/>
                        <a:t> muscle)</a:t>
                      </a:r>
                      <a:endParaRPr lang="en-US" dirty="0"/>
                    </a:p>
                  </a:txBody>
                  <a:tcPr/>
                </a:tc>
              </a:tr>
              <a:tr h="370840">
                <a:tc>
                  <a:txBody>
                    <a:bodyPr/>
                    <a:lstStyle/>
                    <a:p>
                      <a:endParaRPr lang="en-US" b="1" dirty="0"/>
                    </a:p>
                  </a:txBody>
                  <a:tcPr/>
                </a:tc>
                <a:tc>
                  <a:txBody>
                    <a:bodyPr/>
                    <a:lstStyle/>
                    <a:p>
                      <a:r>
                        <a:rPr lang="en-US" dirty="0" smtClean="0"/>
                        <a:t>Liver</a:t>
                      </a:r>
                      <a:endParaRPr lang="en-US" dirty="0"/>
                    </a:p>
                  </a:txBody>
                  <a:tcPr/>
                </a:tc>
                <a:tc>
                  <a:txBody>
                    <a:bodyPr/>
                    <a:lstStyle/>
                    <a:p>
                      <a:r>
                        <a:rPr lang="en-US" dirty="0" err="1" smtClean="0"/>
                        <a:t>Glycogenolysis</a:t>
                      </a:r>
                      <a:endParaRPr lang="en-US" dirty="0"/>
                    </a:p>
                  </a:txBody>
                  <a:tcPr/>
                </a:tc>
              </a:tr>
              <a:tr h="370840">
                <a:tc>
                  <a:txBody>
                    <a:bodyPr/>
                    <a:lstStyle/>
                    <a:p>
                      <a:endParaRPr lang="en-US" b="1" dirty="0"/>
                    </a:p>
                  </a:txBody>
                  <a:tcPr/>
                </a:tc>
                <a:tc>
                  <a:txBody>
                    <a:bodyPr/>
                    <a:lstStyle/>
                    <a:p>
                      <a:r>
                        <a:rPr lang="en-US" dirty="0" smtClean="0"/>
                        <a:t>Fat</a:t>
                      </a:r>
                      <a:endParaRPr lang="en-US" dirty="0"/>
                    </a:p>
                  </a:txBody>
                  <a:tcPr/>
                </a:tc>
                <a:tc>
                  <a:txBody>
                    <a:bodyPr/>
                    <a:lstStyle/>
                    <a:p>
                      <a:r>
                        <a:rPr lang="en-US" dirty="0" smtClean="0"/>
                        <a:t>Lipolysis</a:t>
                      </a:r>
                      <a:endParaRPr lang="en-US" dirty="0"/>
                    </a:p>
                  </a:txBody>
                  <a:tcPr/>
                </a:tc>
              </a:tr>
              <a:tr h="370840">
                <a:tc>
                  <a:txBody>
                    <a:bodyPr/>
                    <a:lstStyle/>
                    <a:p>
                      <a:endParaRPr lang="en-US" b="1" dirty="0"/>
                    </a:p>
                  </a:txBody>
                  <a:tcPr/>
                </a:tc>
                <a:tc>
                  <a:txBody>
                    <a:bodyPr/>
                    <a:lstStyle/>
                    <a:p>
                      <a:r>
                        <a:rPr lang="en-US" dirty="0" smtClean="0"/>
                        <a:t>Skeletal Muscle</a:t>
                      </a:r>
                      <a:endParaRPr lang="en-US" dirty="0"/>
                    </a:p>
                  </a:txBody>
                  <a:tcPr/>
                </a:tc>
                <a:tc>
                  <a:txBody>
                    <a:bodyPr/>
                    <a:lstStyle/>
                    <a:p>
                      <a:r>
                        <a:rPr lang="en-US" dirty="0" smtClean="0"/>
                        <a:t>Contraction</a:t>
                      </a:r>
                      <a:endParaRPr lang="en-US" dirty="0"/>
                    </a:p>
                  </a:txBody>
                  <a:tcPr/>
                </a:tc>
              </a:tr>
              <a:tr h="370840">
                <a:tc>
                  <a:txBody>
                    <a:bodyPr/>
                    <a:lstStyle/>
                    <a:p>
                      <a:r>
                        <a:rPr lang="en-US" b="1" dirty="0" smtClean="0"/>
                        <a:t>How does it</a:t>
                      </a:r>
                      <a:r>
                        <a:rPr lang="en-US" b="1" baseline="0" dirty="0" smtClean="0"/>
                        <a:t> get</a:t>
                      </a:r>
                      <a:r>
                        <a:rPr lang="en-US" b="1" dirty="0" smtClean="0"/>
                        <a:t> turned off?</a:t>
                      </a:r>
                      <a:endParaRPr lang="en-US" b="1" dirty="0"/>
                    </a:p>
                  </a:txBody>
                  <a:tcPr/>
                </a:tc>
                <a:tc>
                  <a:txBody>
                    <a:bodyPr/>
                    <a:lstStyle/>
                    <a:p>
                      <a:r>
                        <a:rPr lang="en-US" dirty="0" smtClean="0"/>
                        <a:t>Sympathetic</a:t>
                      </a:r>
                      <a:r>
                        <a:rPr lang="en-US" baseline="0" dirty="0" smtClean="0"/>
                        <a:t> signal stops </a:t>
                      </a:r>
                      <a:endParaRPr lang="en-US" dirty="0"/>
                    </a:p>
                  </a:txBody>
                  <a:tcPr/>
                </a:tc>
                <a:tc>
                  <a:txBody>
                    <a:bodyPr/>
                    <a:lstStyle/>
                    <a:p>
                      <a:endParaRPr lang="en-US" dirty="0"/>
                    </a:p>
                  </a:txBody>
                  <a:tcPr/>
                </a:tc>
              </a:tr>
            </a:tbl>
          </a:graphicData>
        </a:graphic>
      </p:graphicFrame>
    </p:spTree>
    <p:extLst>
      <p:ext uri="{BB962C8B-B14F-4D97-AF65-F5344CB8AC3E}">
        <p14:creationId xmlns:p14="http://schemas.microsoft.com/office/powerpoint/2010/main" val="1441297739"/>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Generally, where are hormones made</a:t>
            </a:r>
            <a:endParaRPr lang="en-US" dirty="0"/>
          </a:p>
        </p:txBody>
      </p:sp>
      <p:pic>
        <p:nvPicPr>
          <p:cNvPr id="4" name="Picture 3"/>
          <p:cNvPicPr>
            <a:picLocks noChangeAspect="1"/>
          </p:cNvPicPr>
          <p:nvPr/>
        </p:nvPicPr>
        <p:blipFill>
          <a:blip r:embed="rId3"/>
          <a:stretch>
            <a:fillRect/>
          </a:stretch>
        </p:blipFill>
        <p:spPr>
          <a:xfrm>
            <a:off x="1765300" y="1417638"/>
            <a:ext cx="4451205" cy="5440362"/>
          </a:xfrm>
          <a:prstGeom prst="rect">
            <a:avLst/>
          </a:prstGeom>
        </p:spPr>
      </p:pic>
    </p:spTree>
    <p:extLst>
      <p:ext uri="{BB962C8B-B14F-4D97-AF65-F5344CB8AC3E}">
        <p14:creationId xmlns:p14="http://schemas.microsoft.com/office/powerpoint/2010/main" val="6272600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Generally how are hormones released?</a:t>
            </a:r>
            <a:endParaRPr lang="en-US" dirty="0"/>
          </a:p>
        </p:txBody>
      </p:sp>
      <p:sp>
        <p:nvSpPr>
          <p:cNvPr id="3" name="Content Placeholder 2"/>
          <p:cNvSpPr>
            <a:spLocks noGrp="1"/>
          </p:cNvSpPr>
          <p:nvPr>
            <p:ph idx="1"/>
          </p:nvPr>
        </p:nvSpPr>
        <p:spPr/>
        <p:txBody>
          <a:bodyPr>
            <a:normAutofit lnSpcReduction="10000"/>
          </a:bodyPr>
          <a:lstStyle/>
          <a:p>
            <a:r>
              <a:rPr lang="en-US" dirty="0" smtClean="0"/>
              <a:t>Nervous stimulation</a:t>
            </a:r>
          </a:p>
          <a:p>
            <a:pPr lvl="1"/>
            <a:r>
              <a:rPr lang="en-US" dirty="0" smtClean="0"/>
              <a:t>Adrenaline, CRH, TSH</a:t>
            </a:r>
          </a:p>
          <a:p>
            <a:r>
              <a:rPr lang="en-US" dirty="0" smtClean="0"/>
              <a:t>In Response to Another Hormone</a:t>
            </a:r>
          </a:p>
          <a:p>
            <a:pPr lvl="1"/>
            <a:r>
              <a:rPr lang="en-US" dirty="0" smtClean="0"/>
              <a:t>Cortisol (ACTH), Thyroid Hormones (TSH)</a:t>
            </a:r>
          </a:p>
          <a:p>
            <a:r>
              <a:rPr lang="en-US" dirty="0" smtClean="0"/>
              <a:t>In Response to A Metabolite</a:t>
            </a:r>
          </a:p>
          <a:p>
            <a:pPr lvl="1"/>
            <a:r>
              <a:rPr lang="en-US" dirty="0" smtClean="0"/>
              <a:t>Insulin, Glucagon, Calcitonin</a:t>
            </a:r>
          </a:p>
          <a:p>
            <a:r>
              <a:rPr lang="en-US" dirty="0" smtClean="0"/>
              <a:t>In Response to Physical Changes Such As Stretch</a:t>
            </a:r>
          </a:p>
          <a:p>
            <a:pPr lvl="1"/>
            <a:r>
              <a:rPr lang="en-US" dirty="0" smtClean="0"/>
              <a:t>Ghrelin, Renin</a:t>
            </a:r>
            <a:endParaRPr lang="en-US" dirty="0"/>
          </a:p>
        </p:txBody>
      </p:sp>
    </p:spTree>
    <p:extLst>
      <p:ext uri="{BB962C8B-B14F-4D97-AF65-F5344CB8AC3E}">
        <p14:creationId xmlns:p14="http://schemas.microsoft.com/office/powerpoint/2010/main" val="11261433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860589" cy="1143000"/>
          </a:xfrm>
        </p:spPr>
        <p:txBody>
          <a:bodyPr>
            <a:normAutofit fontScale="90000"/>
          </a:bodyPr>
          <a:lstStyle/>
          <a:p>
            <a:r>
              <a:rPr lang="en-US" dirty="0" smtClean="0"/>
              <a:t>Insulin Release In Response To Glucose</a:t>
            </a:r>
            <a:endParaRPr lang="en-US" dirty="0"/>
          </a:p>
        </p:txBody>
      </p:sp>
      <p:pic>
        <p:nvPicPr>
          <p:cNvPr id="4" name="Picture 3" descr="insulin-secretion.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8055" y="934118"/>
            <a:ext cx="6442576" cy="5711504"/>
          </a:xfrm>
          <a:prstGeom prst="rect">
            <a:avLst/>
          </a:prstGeom>
        </p:spPr>
      </p:pic>
    </p:spTree>
    <p:extLst>
      <p:ext uri="{BB962C8B-B14F-4D97-AF65-F5344CB8AC3E}">
        <p14:creationId xmlns:p14="http://schemas.microsoft.com/office/powerpoint/2010/main" val="7530316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04157"/>
            <a:ext cx="9411368" cy="1143000"/>
          </a:xfrm>
        </p:spPr>
        <p:txBody>
          <a:bodyPr>
            <a:normAutofit fontScale="90000"/>
          </a:bodyPr>
          <a:lstStyle/>
          <a:p>
            <a:r>
              <a:rPr lang="en-US" dirty="0" smtClean="0"/>
              <a:t>Broadly What Kinds of Receptors Are There?</a:t>
            </a:r>
            <a:endParaRPr lang="en-US" dirty="0"/>
          </a:p>
        </p:txBody>
      </p:sp>
      <p:pic>
        <p:nvPicPr>
          <p:cNvPr id="4" name="Picture 3"/>
          <p:cNvPicPr>
            <a:picLocks noChangeAspect="1"/>
          </p:cNvPicPr>
          <p:nvPr/>
        </p:nvPicPr>
        <p:blipFill>
          <a:blip r:embed="rId2"/>
          <a:stretch>
            <a:fillRect/>
          </a:stretch>
        </p:blipFill>
        <p:spPr>
          <a:xfrm>
            <a:off x="655053" y="1353256"/>
            <a:ext cx="7980947" cy="4841570"/>
          </a:xfrm>
          <a:prstGeom prst="rect">
            <a:avLst/>
          </a:prstGeom>
        </p:spPr>
      </p:pic>
    </p:spTree>
    <p:extLst>
      <p:ext uri="{BB962C8B-B14F-4D97-AF65-F5344CB8AC3E}">
        <p14:creationId xmlns:p14="http://schemas.microsoft.com/office/powerpoint/2010/main" val="16611512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What Kinds of Hormones Are There?</a:t>
            </a:r>
            <a:endParaRPr lang="en-US" dirty="0"/>
          </a:p>
        </p:txBody>
      </p:sp>
      <p:pic>
        <p:nvPicPr>
          <p:cNvPr id="4" name="Picture 3" descr="hormone-classification.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13374" y="1224173"/>
            <a:ext cx="4310941" cy="5481294"/>
          </a:xfrm>
          <a:prstGeom prst="rect">
            <a:avLst/>
          </a:prstGeom>
        </p:spPr>
      </p:pic>
    </p:spTree>
    <p:extLst>
      <p:ext uri="{BB962C8B-B14F-4D97-AF65-F5344CB8AC3E}">
        <p14:creationId xmlns:p14="http://schemas.microsoft.com/office/powerpoint/2010/main" val="3172007745"/>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PQuestion"/>
          <p:cNvSpPr>
            <a:spLocks noGrp="1"/>
          </p:cNvSpPr>
          <p:nvPr>
            <p:ph type="title"/>
          </p:nvPr>
        </p:nvSpPr>
        <p:spPr/>
        <p:txBody>
          <a:bodyPr>
            <a:normAutofit fontScale="90000"/>
          </a:bodyPr>
          <a:lstStyle/>
          <a:p>
            <a:pPr eaLnBrk="1" hangingPunct="1"/>
            <a:r>
              <a:rPr lang="en-US" dirty="0" smtClean="0">
                <a:latin typeface="Calibri" charset="0"/>
                <a:ea typeface="MS PGothic" charset="0"/>
              </a:rPr>
              <a:t>Which hormone type is most likely to be able to cross plasma membranes</a:t>
            </a:r>
            <a:endParaRPr lang="en-US" dirty="0">
              <a:latin typeface="Calibri" charset="0"/>
              <a:ea typeface="MS PGothic" charset="0"/>
            </a:endParaRPr>
          </a:p>
        </p:txBody>
      </p:sp>
      <p:sp>
        <p:nvSpPr>
          <p:cNvPr id="2051" name="TPAnswers"/>
          <p:cNvSpPr>
            <a:spLocks noGrp="1"/>
          </p:cNvSpPr>
          <p:nvPr>
            <p:ph idx="1"/>
            <p:custDataLst>
              <p:tags r:id="rId2"/>
            </p:custDataLst>
          </p:nvPr>
        </p:nvSpPr>
        <p:spPr>
          <a:xfrm>
            <a:off x="457200" y="1600200"/>
            <a:ext cx="4114800" cy="4525963"/>
          </a:xfrm>
        </p:spPr>
        <p:txBody>
          <a:bodyPr/>
          <a:lstStyle/>
          <a:p>
            <a:pPr marL="514350" indent="-514350" eaLnBrk="1" hangingPunct="1">
              <a:buFont typeface="Arial" charset="0"/>
              <a:buAutoNum type="alphaUcPeriod"/>
            </a:pPr>
            <a:r>
              <a:rPr lang="en-US" dirty="0" smtClean="0">
                <a:latin typeface="Calibri" charset="0"/>
                <a:ea typeface="MS PGothic" charset="0"/>
              </a:rPr>
              <a:t>An amine such as adrenaline</a:t>
            </a:r>
          </a:p>
          <a:p>
            <a:pPr marL="514350" indent="-514350" eaLnBrk="1" hangingPunct="1">
              <a:buFont typeface="Arial" charset="0"/>
              <a:buAutoNum type="alphaUcPeriod"/>
            </a:pPr>
            <a:r>
              <a:rPr lang="en-US" dirty="0" smtClean="0">
                <a:latin typeface="Calibri" charset="0"/>
                <a:ea typeface="MS PGothic" charset="0"/>
              </a:rPr>
              <a:t>A peptide such as insulin</a:t>
            </a:r>
          </a:p>
          <a:p>
            <a:pPr marL="514350" indent="-514350" eaLnBrk="1" hangingPunct="1">
              <a:buFont typeface="Arial" charset="0"/>
              <a:buAutoNum type="alphaUcPeriod"/>
            </a:pPr>
            <a:r>
              <a:rPr lang="en-US" dirty="0" smtClean="0">
                <a:latin typeface="Calibri" charset="0"/>
                <a:ea typeface="MS PGothic" charset="0"/>
              </a:rPr>
              <a:t>A polypeptide such as FSH</a:t>
            </a:r>
          </a:p>
          <a:p>
            <a:pPr marL="514350" indent="-514350" eaLnBrk="1" hangingPunct="1">
              <a:buFont typeface="Arial" charset="0"/>
              <a:buAutoNum type="alphaUcPeriod"/>
            </a:pPr>
            <a:r>
              <a:rPr lang="en-US" dirty="0" smtClean="0">
                <a:latin typeface="Calibri" charset="0"/>
                <a:ea typeface="MS PGothic" charset="0"/>
              </a:rPr>
              <a:t>A steroid such as testosterone</a:t>
            </a:r>
            <a:endParaRPr lang="en-US" dirty="0">
              <a:latin typeface="Calibri" charset="0"/>
              <a:ea typeface="MS PGothic" charset="0"/>
            </a:endParaRPr>
          </a:p>
        </p:txBody>
      </p:sp>
      <p:pic>
        <p:nvPicPr>
          <p:cNvPr id="3" name="TPChart" descr="3ECFD246A2BA435E9600E9A12A7041A1Chart20150308092120202.png"/>
          <p:cNvPicPr>
            <a:picLocks/>
          </p:cNvPicPr>
          <p:nvPr>
            <p:custDataLst>
              <p:tags r:id="rId3"/>
            </p:custDataLst>
          </p:nvPr>
        </p:nvPicPr>
        <p:blipFill>
          <a:blip r:embed="rId6">
            <a:extLst>
              <a:ext uri="{28A0092B-C50C-407E-A947-70E740481C1C}">
                <a14:useLocalDpi xmlns:a14="http://schemas.microsoft.com/office/drawing/2010/main" val="0"/>
              </a:ext>
            </a:extLst>
          </a:blip>
          <a:stretch>
            <a:fillRect/>
          </a:stretch>
        </p:blipFill>
        <p:spPr>
          <a:xfrm>
            <a:off x="4508500" y="1600200"/>
            <a:ext cx="4572000" cy="5143500"/>
          </a:xfrm>
          <a:prstGeom prst="rect">
            <a:avLst/>
          </a:prstGeom>
        </p:spPr>
      </p:pic>
      <p:grpSp>
        <p:nvGrpSpPr>
          <p:cNvPr id="6" name="TPCountdown"/>
          <p:cNvGrpSpPr/>
          <p:nvPr>
            <p:custDataLst>
              <p:tags r:id="rId4"/>
            </p:custDataLst>
          </p:nvPr>
        </p:nvGrpSpPr>
        <p:grpSpPr>
          <a:xfrm>
            <a:off x="8382000" y="6096000"/>
            <a:ext cx="635000" cy="635000"/>
            <a:chOff x="8318500" y="6032500"/>
            <a:chExt cx="635000" cy="635000"/>
          </a:xfrm>
        </p:grpSpPr>
        <p:sp>
          <p:nvSpPr>
            <p:cNvPr id="5" name="CountdownShape"/>
            <p:cNvSpPr/>
            <p:nvPr/>
          </p:nvSpPr>
          <p:spPr>
            <a:xfrm>
              <a:off x="8318500" y="6032500"/>
              <a:ext cx="635000" cy="635000"/>
            </a:xfrm>
            <a:prstGeom prst="bevel">
              <a:avLst/>
            </a:prstGeom>
            <a:effectLst/>
            <a:extLst>
              <a:ext uri="{AF507438-7753-43e0-B8FC-AC1667EBCBE1}">
                <a14:hiddenEffects xmlns:a14="http://schemas.microsoft.com/office/drawing/2010/main">
                  <a:effectLst>
                    <a:outerShdw blurRad="40000" dist="23000" dir="5400000" rotWithShape="0">
                      <a:srgbClr val="000000">
                        <a:alpha val="35000"/>
                      </a:srgbClr>
                    </a:outerShdw>
                  </a:effectLst>
                </a14:hiddenEffects>
              </a:ext>
            </a:ex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CountdownText"/>
            <p:cNvSpPr txBox="1"/>
            <p:nvPr/>
          </p:nvSpPr>
          <p:spPr>
            <a:xfrm>
              <a:off x="8318500" y="6032500"/>
              <a:ext cx="635000" cy="635000"/>
            </a:xfrm>
            <a:prstGeom prst="rect">
              <a:avLst/>
            </a:prstGeom>
            <a:noFill/>
            <a:effectLst/>
            <a:extLst>
              <a:ext uri="{AF507438-7753-43e0-B8FC-AC1667EBCBE1}">
                <a14:hiddenEffects xmlns:a14="http://schemas.microsoft.com/office/drawing/2010/main">
                  <a:effectLst/>
                </a14:hiddenEffects>
              </a:ext>
            </a:extLst>
          </p:spPr>
          <p:txBody>
            <a:bodyPr vert="horz" rtlCol="0" anchor="ctr" anchorCtr="1">
              <a:noAutofit/>
            </a:bodyPr>
            <a:lstStyle/>
            <a:p>
              <a:pPr algn="r"/>
              <a:r>
                <a:rPr lang="en-US" sz="2400" b="1" smtClean="0">
                  <a:latin typeface="Tahoma"/>
                </a:rPr>
                <a:t>15</a:t>
              </a:r>
              <a:endParaRPr lang="en-US" sz="2400" b="1">
                <a:latin typeface="Tahoma"/>
              </a:endParaRPr>
            </a:p>
          </p:txBody>
        </p:sp>
      </p:grpSp>
    </p:spTree>
    <p:custDataLst>
      <p:tags r:id="rId1"/>
    </p:custData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Cell Surface Receptors</a:t>
            </a:r>
            <a:endParaRPr lang="en-US" dirty="0"/>
          </a:p>
        </p:txBody>
      </p:sp>
      <p:pic>
        <p:nvPicPr>
          <p:cNvPr id="4" name="Picture 3"/>
          <p:cNvPicPr>
            <a:picLocks noChangeAspect="1"/>
          </p:cNvPicPr>
          <p:nvPr/>
        </p:nvPicPr>
        <p:blipFill>
          <a:blip r:embed="rId2"/>
          <a:stretch>
            <a:fillRect/>
          </a:stretch>
        </p:blipFill>
        <p:spPr>
          <a:xfrm>
            <a:off x="914400" y="1778000"/>
            <a:ext cx="7315200" cy="5080000"/>
          </a:xfrm>
          <a:prstGeom prst="rect">
            <a:avLst/>
          </a:prstGeom>
        </p:spPr>
      </p:pic>
    </p:spTree>
    <p:extLst>
      <p:ext uri="{BB962C8B-B14F-4D97-AF65-F5344CB8AC3E}">
        <p14:creationId xmlns:p14="http://schemas.microsoft.com/office/powerpoint/2010/main" val="3364879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Cell Surface Receptors</a:t>
            </a:r>
            <a:endParaRPr lang="en-US" dirty="0"/>
          </a:p>
        </p:txBody>
      </p:sp>
      <p:sp>
        <p:nvSpPr>
          <p:cNvPr id="4" name="Text Placeholder 3"/>
          <p:cNvSpPr>
            <a:spLocks noGrp="1"/>
          </p:cNvSpPr>
          <p:nvPr>
            <p:ph type="body" idx="1"/>
          </p:nvPr>
        </p:nvSpPr>
        <p:spPr>
          <a:xfrm>
            <a:off x="457200" y="1535113"/>
            <a:ext cx="2602345" cy="639762"/>
          </a:xfrm>
        </p:spPr>
        <p:txBody>
          <a:bodyPr/>
          <a:lstStyle/>
          <a:p>
            <a:r>
              <a:rPr lang="en-US" dirty="0" smtClean="0"/>
              <a:t>GPCRs</a:t>
            </a:r>
            <a:endParaRPr lang="en-US" dirty="0"/>
          </a:p>
        </p:txBody>
      </p:sp>
      <p:sp>
        <p:nvSpPr>
          <p:cNvPr id="5" name="Content Placeholder 4"/>
          <p:cNvSpPr>
            <a:spLocks noGrp="1"/>
          </p:cNvSpPr>
          <p:nvPr>
            <p:ph sz="half" idx="2"/>
          </p:nvPr>
        </p:nvSpPr>
        <p:spPr>
          <a:xfrm>
            <a:off x="457200" y="2174875"/>
            <a:ext cx="2602345" cy="3951288"/>
          </a:xfrm>
        </p:spPr>
        <p:txBody>
          <a:bodyPr/>
          <a:lstStyle/>
          <a:p>
            <a:r>
              <a:rPr lang="en-US" dirty="0" smtClean="0"/>
              <a:t>7-TM</a:t>
            </a:r>
          </a:p>
          <a:p>
            <a:r>
              <a:rPr lang="en-US" dirty="0" smtClean="0"/>
              <a:t>Activates G proteins in several classes</a:t>
            </a:r>
          </a:p>
          <a:p>
            <a:r>
              <a:rPr lang="en-US" dirty="0" smtClean="0"/>
              <a:t>Can regulated </a:t>
            </a:r>
            <a:r>
              <a:rPr lang="en-US" dirty="0" err="1" smtClean="0"/>
              <a:t>cAMP</a:t>
            </a:r>
            <a:r>
              <a:rPr lang="en-US" dirty="0" smtClean="0"/>
              <a:t>, </a:t>
            </a:r>
            <a:r>
              <a:rPr lang="en-US" dirty="0" err="1" smtClean="0"/>
              <a:t>Ca</a:t>
            </a:r>
            <a:r>
              <a:rPr lang="en-US" dirty="0" smtClean="0"/>
              <a:t>, DAG and </a:t>
            </a:r>
            <a:r>
              <a:rPr lang="en-US" dirty="0" err="1" smtClean="0"/>
              <a:t>RhoGTPases</a:t>
            </a:r>
            <a:endParaRPr lang="en-US" dirty="0" smtClean="0"/>
          </a:p>
          <a:p>
            <a:r>
              <a:rPr lang="en-US" dirty="0" smtClean="0"/>
              <a:t>Example BAR</a:t>
            </a:r>
          </a:p>
        </p:txBody>
      </p:sp>
      <p:sp>
        <p:nvSpPr>
          <p:cNvPr id="8" name="Text Placeholder 3"/>
          <p:cNvSpPr>
            <a:spLocks noGrp="1"/>
          </p:cNvSpPr>
          <p:nvPr>
            <p:ph type="body" idx="1"/>
          </p:nvPr>
        </p:nvSpPr>
        <p:spPr>
          <a:xfrm>
            <a:off x="3311236" y="1535113"/>
            <a:ext cx="2602345" cy="639762"/>
          </a:xfrm>
        </p:spPr>
        <p:txBody>
          <a:bodyPr>
            <a:normAutofit fontScale="92500" lnSpcReduction="20000"/>
          </a:bodyPr>
          <a:lstStyle/>
          <a:p>
            <a:r>
              <a:rPr lang="en-US" dirty="0" smtClean="0"/>
              <a:t>Receptor Tyrosine Kinases</a:t>
            </a:r>
            <a:endParaRPr lang="en-US" dirty="0"/>
          </a:p>
        </p:txBody>
      </p:sp>
      <p:sp>
        <p:nvSpPr>
          <p:cNvPr id="9" name="Content Placeholder 4"/>
          <p:cNvSpPr>
            <a:spLocks noGrp="1"/>
          </p:cNvSpPr>
          <p:nvPr>
            <p:ph sz="half" idx="2"/>
          </p:nvPr>
        </p:nvSpPr>
        <p:spPr>
          <a:xfrm>
            <a:off x="3311236" y="2174875"/>
            <a:ext cx="2602345" cy="3951288"/>
          </a:xfrm>
        </p:spPr>
        <p:txBody>
          <a:bodyPr/>
          <a:lstStyle/>
          <a:p>
            <a:r>
              <a:rPr lang="en-US" dirty="0" smtClean="0"/>
              <a:t>1-TM (dimer)</a:t>
            </a:r>
          </a:p>
          <a:p>
            <a:r>
              <a:rPr lang="en-US" dirty="0" err="1" smtClean="0"/>
              <a:t>Autophosphorylate</a:t>
            </a:r>
            <a:r>
              <a:rPr lang="en-US" dirty="0" smtClean="0"/>
              <a:t> on tyrosine residues</a:t>
            </a:r>
          </a:p>
          <a:p>
            <a:r>
              <a:rPr lang="en-US" dirty="0" smtClean="0"/>
              <a:t>Recruits and activates effectors like </a:t>
            </a:r>
            <a:r>
              <a:rPr lang="en-US" dirty="0" err="1" smtClean="0"/>
              <a:t>Akt</a:t>
            </a:r>
            <a:endParaRPr lang="en-US" dirty="0" smtClean="0"/>
          </a:p>
          <a:p>
            <a:r>
              <a:rPr lang="en-US" dirty="0" smtClean="0"/>
              <a:t>Example </a:t>
            </a:r>
            <a:r>
              <a:rPr lang="en-US" dirty="0" err="1" smtClean="0"/>
              <a:t>InsR</a:t>
            </a:r>
            <a:endParaRPr lang="en-US" dirty="0"/>
          </a:p>
        </p:txBody>
      </p:sp>
      <p:sp>
        <p:nvSpPr>
          <p:cNvPr id="10" name="Text Placeholder 3"/>
          <p:cNvSpPr>
            <a:spLocks noGrp="1"/>
          </p:cNvSpPr>
          <p:nvPr>
            <p:ph type="body" idx="1"/>
          </p:nvPr>
        </p:nvSpPr>
        <p:spPr>
          <a:xfrm>
            <a:off x="6121400" y="1535113"/>
            <a:ext cx="2602345" cy="639762"/>
          </a:xfrm>
        </p:spPr>
        <p:txBody>
          <a:bodyPr>
            <a:normAutofit fontScale="92500"/>
          </a:bodyPr>
          <a:lstStyle/>
          <a:p>
            <a:r>
              <a:rPr lang="en-US" dirty="0" smtClean="0"/>
              <a:t>JAK/STAT Receptors</a:t>
            </a:r>
            <a:endParaRPr lang="en-US" dirty="0"/>
          </a:p>
        </p:txBody>
      </p:sp>
      <p:sp>
        <p:nvSpPr>
          <p:cNvPr id="11" name="Content Placeholder 4"/>
          <p:cNvSpPr>
            <a:spLocks noGrp="1"/>
          </p:cNvSpPr>
          <p:nvPr>
            <p:ph sz="half" idx="2"/>
          </p:nvPr>
        </p:nvSpPr>
        <p:spPr>
          <a:xfrm>
            <a:off x="6121400" y="2174875"/>
            <a:ext cx="2602345" cy="3951288"/>
          </a:xfrm>
        </p:spPr>
        <p:txBody>
          <a:bodyPr/>
          <a:lstStyle/>
          <a:p>
            <a:r>
              <a:rPr lang="en-US" dirty="0" smtClean="0"/>
              <a:t>1-TM (dimer)</a:t>
            </a:r>
          </a:p>
          <a:p>
            <a:r>
              <a:rPr lang="en-US" dirty="0" smtClean="0"/>
              <a:t>Recruits kinase (JAK) which phosphorylates effectors (STAT)</a:t>
            </a:r>
          </a:p>
          <a:p>
            <a:r>
              <a:rPr lang="en-US" dirty="0" err="1" smtClean="0"/>
              <a:t>pSTAT</a:t>
            </a:r>
            <a:r>
              <a:rPr lang="en-US" dirty="0" smtClean="0"/>
              <a:t> activates gene transcription</a:t>
            </a:r>
          </a:p>
          <a:p>
            <a:r>
              <a:rPr lang="en-US" dirty="0" smtClean="0"/>
              <a:t>Example GH</a:t>
            </a:r>
            <a:endParaRPr lang="en-US" dirty="0"/>
          </a:p>
        </p:txBody>
      </p:sp>
    </p:spTree>
    <p:extLst>
      <p:ext uri="{BB962C8B-B14F-4D97-AF65-F5344CB8AC3E}">
        <p14:creationId xmlns:p14="http://schemas.microsoft.com/office/powerpoint/2010/main" val="18037739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Why should a dentist (or a doctoral student) care about endocrinology</a:t>
            </a:r>
            <a:endParaRPr lang="en-US" dirty="0"/>
          </a:p>
        </p:txBody>
      </p:sp>
      <p:sp>
        <p:nvSpPr>
          <p:cNvPr id="3" name="Content Placeholder 2"/>
          <p:cNvSpPr>
            <a:spLocks noGrp="1"/>
          </p:cNvSpPr>
          <p:nvPr>
            <p:ph idx="1"/>
          </p:nvPr>
        </p:nvSpPr>
        <p:spPr/>
        <p:txBody>
          <a:bodyPr>
            <a:normAutofit fontScale="47500" lnSpcReduction="20000"/>
          </a:bodyPr>
          <a:lstStyle/>
          <a:p>
            <a:r>
              <a:rPr lang="en-US" dirty="0" smtClean="0"/>
              <a:t>Clinical manifestations of endocrine pathophysiology</a:t>
            </a:r>
          </a:p>
          <a:p>
            <a:pPr lvl="1"/>
            <a:r>
              <a:rPr lang="en-US" dirty="0" smtClean="0"/>
              <a:t>Diabetes (Insulin Insufficiency/Resistance)</a:t>
            </a:r>
          </a:p>
          <a:p>
            <a:pPr lvl="2"/>
            <a:r>
              <a:rPr lang="en-US" dirty="0" smtClean="0"/>
              <a:t>Periodontitis</a:t>
            </a:r>
          </a:p>
          <a:p>
            <a:pPr lvl="2"/>
            <a:r>
              <a:rPr lang="en-US" dirty="0" err="1" smtClean="0"/>
              <a:t>Mucusal</a:t>
            </a:r>
            <a:r>
              <a:rPr lang="en-US" dirty="0" smtClean="0"/>
              <a:t> disease</a:t>
            </a:r>
          </a:p>
          <a:p>
            <a:pPr lvl="2"/>
            <a:r>
              <a:rPr lang="en-US" dirty="0" smtClean="0"/>
              <a:t>Altered taste</a:t>
            </a:r>
          </a:p>
          <a:p>
            <a:pPr lvl="2"/>
            <a:r>
              <a:rPr lang="en-US" dirty="0" smtClean="0"/>
              <a:t>Parotid gland </a:t>
            </a:r>
            <a:r>
              <a:rPr lang="en-US" dirty="0" err="1" smtClean="0"/>
              <a:t>enlargent</a:t>
            </a:r>
            <a:endParaRPr lang="en-US" dirty="0" smtClean="0"/>
          </a:p>
          <a:p>
            <a:pPr lvl="2"/>
            <a:r>
              <a:rPr lang="en-US" dirty="0" smtClean="0"/>
              <a:t>Potential hypo/hyperglycemia</a:t>
            </a:r>
          </a:p>
          <a:p>
            <a:pPr lvl="1"/>
            <a:r>
              <a:rPr lang="en-US" dirty="0" err="1" smtClean="0"/>
              <a:t>Hypoparathyroidism</a:t>
            </a:r>
            <a:r>
              <a:rPr lang="en-US" dirty="0" smtClean="0"/>
              <a:t> (Not Enough PTH)</a:t>
            </a:r>
          </a:p>
          <a:p>
            <a:pPr lvl="2"/>
            <a:r>
              <a:rPr lang="en-US" dirty="0" smtClean="0"/>
              <a:t>Low calcium density, hypoplasia of enamel and dentin</a:t>
            </a:r>
          </a:p>
          <a:p>
            <a:pPr lvl="2"/>
            <a:r>
              <a:rPr lang="en-US" dirty="0" smtClean="0"/>
              <a:t>Candidiasis</a:t>
            </a:r>
          </a:p>
          <a:p>
            <a:pPr lvl="2"/>
            <a:r>
              <a:rPr lang="en-US" dirty="0" smtClean="0"/>
              <a:t>Delayed eruption, shortened roots</a:t>
            </a:r>
          </a:p>
          <a:p>
            <a:pPr lvl="1"/>
            <a:r>
              <a:rPr lang="en-US" dirty="0" smtClean="0"/>
              <a:t>Hyperthyroidism (T3/T4 Overproduction)</a:t>
            </a:r>
          </a:p>
          <a:p>
            <a:pPr lvl="2"/>
            <a:r>
              <a:rPr lang="en-US" dirty="0" smtClean="0"/>
              <a:t>Malocclusion</a:t>
            </a:r>
          </a:p>
          <a:p>
            <a:pPr lvl="2"/>
            <a:r>
              <a:rPr lang="en-US" dirty="0" smtClean="0"/>
              <a:t>Demineralization</a:t>
            </a:r>
          </a:p>
          <a:p>
            <a:pPr lvl="2"/>
            <a:r>
              <a:rPr lang="en-US" dirty="0" smtClean="0"/>
              <a:t>Anxiety/restlessness</a:t>
            </a:r>
          </a:p>
          <a:p>
            <a:pPr lvl="1"/>
            <a:r>
              <a:rPr lang="en-US" dirty="0" smtClean="0"/>
              <a:t>Acromegaly (GH Overproduction)</a:t>
            </a:r>
          </a:p>
          <a:p>
            <a:pPr lvl="2"/>
            <a:r>
              <a:rPr lang="en-US" dirty="0" smtClean="0"/>
              <a:t>Accelerated tooth eruption</a:t>
            </a:r>
          </a:p>
          <a:p>
            <a:pPr lvl="2"/>
            <a:r>
              <a:rPr lang="en-US" dirty="0" smtClean="0"/>
              <a:t>Enlarged jaw, </a:t>
            </a:r>
            <a:r>
              <a:rPr lang="en-US" dirty="0" err="1" smtClean="0"/>
              <a:t>abberant</a:t>
            </a:r>
            <a:r>
              <a:rPr lang="en-US" dirty="0" smtClean="0"/>
              <a:t> tooth spacing</a:t>
            </a:r>
          </a:p>
          <a:p>
            <a:pPr lvl="1"/>
            <a:r>
              <a:rPr lang="en-US" dirty="0" smtClean="0"/>
              <a:t>Cushing’s (Cortisol Overproduction)</a:t>
            </a:r>
          </a:p>
          <a:p>
            <a:pPr lvl="2"/>
            <a:r>
              <a:rPr lang="en-US" dirty="0" err="1" smtClean="0"/>
              <a:t>Periodontis</a:t>
            </a:r>
            <a:r>
              <a:rPr lang="en-US" dirty="0" smtClean="0"/>
              <a:t>, swelling of gums</a:t>
            </a:r>
          </a:p>
          <a:p>
            <a:pPr lvl="2"/>
            <a:r>
              <a:rPr lang="en-US" dirty="0" smtClean="0"/>
              <a:t>Easy bruising</a:t>
            </a:r>
          </a:p>
          <a:p>
            <a:pPr lvl="1"/>
            <a:r>
              <a:rPr lang="en-US" dirty="0" smtClean="0"/>
              <a:t>Addison’s Disease (Cortisol Insufficiency)</a:t>
            </a:r>
          </a:p>
          <a:p>
            <a:pPr lvl="2"/>
            <a:r>
              <a:rPr lang="en-US" dirty="0" smtClean="0"/>
              <a:t>Blotchy melanin patches in oral mucosa</a:t>
            </a:r>
          </a:p>
          <a:p>
            <a:pPr lvl="1"/>
            <a:endParaRPr lang="en-US" dirty="0" smtClean="0"/>
          </a:p>
          <a:p>
            <a:pPr lvl="1"/>
            <a:endParaRPr lang="en-US" dirty="0"/>
          </a:p>
        </p:txBody>
      </p:sp>
    </p:spTree>
    <p:extLst>
      <p:ext uri="{BB962C8B-B14F-4D97-AF65-F5344CB8AC3E}">
        <p14:creationId xmlns:p14="http://schemas.microsoft.com/office/powerpoint/2010/main" val="1702777041"/>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GPCRs</a:t>
            </a:r>
            <a:endParaRPr lang="en-US" dirty="0"/>
          </a:p>
        </p:txBody>
      </p:sp>
      <p:pic>
        <p:nvPicPr>
          <p:cNvPr id="5" name="Picture 4"/>
          <p:cNvPicPr>
            <a:picLocks noChangeAspect="1"/>
          </p:cNvPicPr>
          <p:nvPr/>
        </p:nvPicPr>
        <p:blipFill>
          <a:blip r:embed="rId2"/>
          <a:stretch>
            <a:fillRect/>
          </a:stretch>
        </p:blipFill>
        <p:spPr>
          <a:xfrm>
            <a:off x="935180" y="1417638"/>
            <a:ext cx="7435273" cy="4558585"/>
          </a:xfrm>
          <a:prstGeom prst="rect">
            <a:avLst/>
          </a:prstGeom>
        </p:spPr>
      </p:pic>
    </p:spTree>
    <p:extLst>
      <p:ext uri="{BB962C8B-B14F-4D97-AF65-F5344CB8AC3E}">
        <p14:creationId xmlns:p14="http://schemas.microsoft.com/office/powerpoint/2010/main" val="5380869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Receptor Tyrosine Kinases</a:t>
            </a:r>
            <a:endParaRPr lang="en-US" dirty="0"/>
          </a:p>
        </p:txBody>
      </p:sp>
      <p:pic>
        <p:nvPicPr>
          <p:cNvPr id="4" name="Picture 3"/>
          <p:cNvPicPr>
            <a:picLocks noChangeAspect="1"/>
          </p:cNvPicPr>
          <p:nvPr/>
        </p:nvPicPr>
        <p:blipFill>
          <a:blip r:embed="rId2"/>
          <a:stretch>
            <a:fillRect/>
          </a:stretch>
        </p:blipFill>
        <p:spPr>
          <a:xfrm>
            <a:off x="658091" y="1598692"/>
            <a:ext cx="7539182" cy="4646598"/>
          </a:xfrm>
          <a:prstGeom prst="rect">
            <a:avLst/>
          </a:prstGeom>
        </p:spPr>
      </p:pic>
    </p:spTree>
    <p:extLst>
      <p:ext uri="{BB962C8B-B14F-4D97-AF65-F5344CB8AC3E}">
        <p14:creationId xmlns:p14="http://schemas.microsoft.com/office/powerpoint/2010/main" val="15506919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JAK/STAT Receptors</a:t>
            </a:r>
            <a:endParaRPr lang="en-US" dirty="0"/>
          </a:p>
        </p:txBody>
      </p:sp>
      <p:pic>
        <p:nvPicPr>
          <p:cNvPr id="4" name="Picture 3"/>
          <p:cNvPicPr>
            <a:picLocks noChangeAspect="1"/>
          </p:cNvPicPr>
          <p:nvPr/>
        </p:nvPicPr>
        <p:blipFill>
          <a:blip r:embed="rId2"/>
          <a:stretch>
            <a:fillRect/>
          </a:stretch>
        </p:blipFill>
        <p:spPr>
          <a:xfrm>
            <a:off x="762000" y="266700"/>
            <a:ext cx="7620000" cy="6311900"/>
          </a:xfrm>
          <a:prstGeom prst="rect">
            <a:avLst/>
          </a:prstGeom>
        </p:spPr>
      </p:pic>
    </p:spTree>
    <p:extLst>
      <p:ext uri="{BB962C8B-B14F-4D97-AF65-F5344CB8AC3E}">
        <p14:creationId xmlns:p14="http://schemas.microsoft.com/office/powerpoint/2010/main" val="41962179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Nuclear Hormone Receptors</a:t>
            </a:r>
            <a:endParaRPr lang="en-US" dirty="0"/>
          </a:p>
        </p:txBody>
      </p:sp>
      <p:pic>
        <p:nvPicPr>
          <p:cNvPr id="4" name="Picture 3"/>
          <p:cNvPicPr>
            <a:picLocks noChangeAspect="1"/>
          </p:cNvPicPr>
          <p:nvPr/>
        </p:nvPicPr>
        <p:blipFill rotWithShape="1">
          <a:blip r:embed="rId2"/>
          <a:srcRect t="8824" r="66834" b="17780"/>
          <a:stretch/>
        </p:blipFill>
        <p:spPr>
          <a:xfrm>
            <a:off x="3302000" y="1844842"/>
            <a:ext cx="2646947" cy="3553540"/>
          </a:xfrm>
          <a:prstGeom prst="rect">
            <a:avLst/>
          </a:prstGeom>
        </p:spPr>
      </p:pic>
    </p:spTree>
    <p:extLst>
      <p:ext uri="{BB962C8B-B14F-4D97-AF65-F5344CB8AC3E}">
        <p14:creationId xmlns:p14="http://schemas.microsoft.com/office/powerpoint/2010/main" val="11548331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274638"/>
            <a:ext cx="8526379" cy="1143000"/>
          </a:xfrm>
        </p:spPr>
        <p:txBody>
          <a:bodyPr>
            <a:normAutofit fontScale="90000"/>
          </a:bodyPr>
          <a:lstStyle/>
          <a:p>
            <a:r>
              <a:rPr lang="en-US" dirty="0" smtClean="0"/>
              <a:t>What Do Nuclear Hormones Look Like?</a:t>
            </a:r>
            <a:endParaRPr lang="en-US" dirty="0"/>
          </a:p>
        </p:txBody>
      </p:sp>
      <p:pic>
        <p:nvPicPr>
          <p:cNvPr id="4" name="Picture 3"/>
          <p:cNvPicPr>
            <a:picLocks noChangeAspect="1"/>
          </p:cNvPicPr>
          <p:nvPr/>
        </p:nvPicPr>
        <p:blipFill>
          <a:blip r:embed="rId2"/>
          <a:stretch>
            <a:fillRect/>
          </a:stretch>
        </p:blipFill>
        <p:spPr>
          <a:xfrm>
            <a:off x="0" y="0"/>
            <a:ext cx="9144000" cy="6857238"/>
          </a:xfrm>
          <a:prstGeom prst="rect">
            <a:avLst/>
          </a:prstGeom>
        </p:spPr>
      </p:pic>
      <p:pic>
        <p:nvPicPr>
          <p:cNvPr id="5" name="Picture 4"/>
          <p:cNvPicPr>
            <a:picLocks noChangeAspect="1"/>
          </p:cNvPicPr>
          <p:nvPr/>
        </p:nvPicPr>
        <p:blipFill>
          <a:blip r:embed="rId2"/>
          <a:stretch>
            <a:fillRect/>
          </a:stretch>
        </p:blipFill>
        <p:spPr>
          <a:xfrm>
            <a:off x="0" y="0"/>
            <a:ext cx="9144000" cy="6857238"/>
          </a:xfrm>
          <a:prstGeom prst="rect">
            <a:avLst/>
          </a:prstGeom>
        </p:spPr>
      </p:pic>
    </p:spTree>
    <p:extLst>
      <p:ext uri="{BB962C8B-B14F-4D97-AF65-F5344CB8AC3E}">
        <p14:creationId xmlns:p14="http://schemas.microsoft.com/office/powerpoint/2010/main" val="13112017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Group Activity</a:t>
            </a:r>
            <a:endParaRPr lang="en-US" dirty="0"/>
          </a:p>
        </p:txBody>
      </p:sp>
      <p:sp>
        <p:nvSpPr>
          <p:cNvPr id="3" name="Content Placeholder 2"/>
          <p:cNvSpPr>
            <a:spLocks noGrp="1"/>
          </p:cNvSpPr>
          <p:nvPr>
            <p:ph idx="1"/>
          </p:nvPr>
        </p:nvSpPr>
        <p:spPr/>
        <p:txBody>
          <a:bodyPr/>
          <a:lstStyle/>
          <a:p>
            <a:r>
              <a:rPr lang="en-US" dirty="0" smtClean="0"/>
              <a:t>What are some differences in nuclear hormone receptors </a:t>
            </a:r>
            <a:r>
              <a:rPr lang="en-US" dirty="0" err="1" smtClean="0"/>
              <a:t>vs</a:t>
            </a:r>
            <a:r>
              <a:rPr lang="en-US" dirty="0" smtClean="0"/>
              <a:t> cell surface receptors</a:t>
            </a:r>
          </a:p>
          <a:p>
            <a:pPr lvl="1"/>
            <a:r>
              <a:rPr lang="en-US" dirty="0" smtClean="0"/>
              <a:t>What has to be different about the ligands</a:t>
            </a:r>
          </a:p>
          <a:p>
            <a:pPr lvl="1"/>
            <a:r>
              <a:rPr lang="en-US" dirty="0" smtClean="0"/>
              <a:t>What has to be different about the responses</a:t>
            </a:r>
            <a:endParaRPr lang="en-US" dirty="0"/>
          </a:p>
        </p:txBody>
      </p:sp>
    </p:spTree>
    <p:extLst>
      <p:ext uri="{BB962C8B-B14F-4D97-AF65-F5344CB8AC3E}">
        <p14:creationId xmlns:p14="http://schemas.microsoft.com/office/powerpoint/2010/main" val="1450478706"/>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274638"/>
            <a:ext cx="9237578" cy="1143000"/>
          </a:xfrm>
        </p:spPr>
        <p:txBody>
          <a:bodyPr>
            <a:normAutofit fontScale="90000"/>
          </a:bodyPr>
          <a:lstStyle/>
          <a:p>
            <a:r>
              <a:rPr lang="en-US" dirty="0" smtClean="0"/>
              <a:t>General Concepts About Hormone Targets</a:t>
            </a:r>
            <a:endParaRPr lang="en-US" dirty="0"/>
          </a:p>
        </p:txBody>
      </p:sp>
      <p:sp>
        <p:nvSpPr>
          <p:cNvPr id="3" name="Content Placeholder 2"/>
          <p:cNvSpPr>
            <a:spLocks noGrp="1"/>
          </p:cNvSpPr>
          <p:nvPr>
            <p:ph idx="1"/>
          </p:nvPr>
        </p:nvSpPr>
        <p:spPr/>
        <p:txBody>
          <a:bodyPr/>
          <a:lstStyle/>
          <a:p>
            <a:r>
              <a:rPr lang="en-US" dirty="0" smtClean="0"/>
              <a:t>How does the hormone get from A -&gt; B</a:t>
            </a:r>
          </a:p>
          <a:p>
            <a:r>
              <a:rPr lang="en-US" dirty="0" smtClean="0"/>
              <a:t>Is it released into the blood? </a:t>
            </a:r>
          </a:p>
          <a:p>
            <a:r>
              <a:rPr lang="en-US" dirty="0" smtClean="0"/>
              <a:t>Does it require accessory proteins to help keep it soluble?</a:t>
            </a:r>
          </a:p>
          <a:p>
            <a:endParaRPr lang="en-US" dirty="0"/>
          </a:p>
        </p:txBody>
      </p:sp>
    </p:spTree>
    <p:extLst>
      <p:ext uri="{BB962C8B-B14F-4D97-AF65-F5344CB8AC3E}">
        <p14:creationId xmlns:p14="http://schemas.microsoft.com/office/powerpoint/2010/main" val="4288858091"/>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Relative Location of Action</a:t>
            </a:r>
            <a:endParaRPr lang="en-US" dirty="0"/>
          </a:p>
        </p:txBody>
      </p:sp>
      <p:pic>
        <p:nvPicPr>
          <p:cNvPr id="5" name="Picture 4"/>
          <p:cNvPicPr>
            <a:picLocks noChangeAspect="1"/>
          </p:cNvPicPr>
          <p:nvPr/>
        </p:nvPicPr>
        <p:blipFill>
          <a:blip r:embed="rId2"/>
          <a:stretch>
            <a:fillRect/>
          </a:stretch>
        </p:blipFill>
        <p:spPr>
          <a:xfrm>
            <a:off x="2013952" y="1523999"/>
            <a:ext cx="5352047" cy="5247105"/>
          </a:xfrm>
          <a:prstGeom prst="rect">
            <a:avLst/>
          </a:prstGeom>
        </p:spPr>
      </p:pic>
    </p:spTree>
    <p:extLst>
      <p:ext uri="{BB962C8B-B14F-4D97-AF65-F5344CB8AC3E}">
        <p14:creationId xmlns:p14="http://schemas.microsoft.com/office/powerpoint/2010/main" val="4107711232"/>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PQuestion"/>
          <p:cNvSpPr>
            <a:spLocks noGrp="1"/>
          </p:cNvSpPr>
          <p:nvPr>
            <p:ph type="title"/>
          </p:nvPr>
        </p:nvSpPr>
        <p:spPr>
          <a:xfrm>
            <a:off x="0" y="274638"/>
            <a:ext cx="9144000" cy="1143000"/>
          </a:xfrm>
        </p:spPr>
        <p:txBody>
          <a:bodyPr>
            <a:noAutofit/>
          </a:bodyPr>
          <a:lstStyle/>
          <a:p>
            <a:pPr eaLnBrk="1" hangingPunct="1"/>
            <a:r>
              <a:rPr lang="en-US" sz="2800" dirty="0" smtClean="0">
                <a:latin typeface="Calibri" charset="0"/>
                <a:ea typeface="MS PGothic" charset="0"/>
              </a:rPr>
              <a:t>Insulin is released from pancreatic beta cells and is sensed by pancreatic alpha cells to reduce glucagon secretion.  This is an example of …</a:t>
            </a:r>
            <a:endParaRPr lang="en-US" sz="2800" dirty="0">
              <a:latin typeface="Calibri" charset="0"/>
              <a:ea typeface="MS PGothic" charset="0"/>
            </a:endParaRPr>
          </a:p>
        </p:txBody>
      </p:sp>
      <p:sp>
        <p:nvSpPr>
          <p:cNvPr id="2051" name="TPAnswers"/>
          <p:cNvSpPr>
            <a:spLocks noGrp="1"/>
          </p:cNvSpPr>
          <p:nvPr>
            <p:ph idx="1"/>
            <p:custDataLst>
              <p:tags r:id="rId2"/>
            </p:custDataLst>
          </p:nvPr>
        </p:nvSpPr>
        <p:spPr>
          <a:xfrm>
            <a:off x="457200" y="1600200"/>
            <a:ext cx="4114800" cy="4525963"/>
          </a:xfrm>
        </p:spPr>
        <p:txBody>
          <a:bodyPr/>
          <a:lstStyle/>
          <a:p>
            <a:pPr marL="514350" indent="-514350" eaLnBrk="1" hangingPunct="1">
              <a:buFont typeface="Arial" charset="0"/>
              <a:buAutoNum type="alphaUcPeriod"/>
            </a:pPr>
            <a:r>
              <a:rPr lang="en-US" dirty="0" err="1" smtClean="0">
                <a:latin typeface="Calibri" charset="0"/>
                <a:ea typeface="MS PGothic" charset="0"/>
              </a:rPr>
              <a:t>Autocrine</a:t>
            </a:r>
            <a:r>
              <a:rPr lang="en-US" dirty="0" smtClean="0">
                <a:latin typeface="Calibri" charset="0"/>
                <a:ea typeface="MS PGothic" charset="0"/>
              </a:rPr>
              <a:t> action</a:t>
            </a:r>
          </a:p>
          <a:p>
            <a:pPr marL="514350" indent="-514350" eaLnBrk="1" hangingPunct="1">
              <a:buFont typeface="Arial" charset="0"/>
              <a:buAutoNum type="alphaUcPeriod"/>
            </a:pPr>
            <a:r>
              <a:rPr lang="en-US" dirty="0" smtClean="0">
                <a:latin typeface="Calibri" charset="0"/>
                <a:ea typeface="MS PGothic" charset="0"/>
              </a:rPr>
              <a:t>Paracrine action</a:t>
            </a:r>
          </a:p>
          <a:p>
            <a:pPr marL="514350" indent="-514350" eaLnBrk="1" hangingPunct="1">
              <a:buFont typeface="Arial" charset="0"/>
              <a:buAutoNum type="alphaUcPeriod"/>
            </a:pPr>
            <a:r>
              <a:rPr lang="en-US" dirty="0" smtClean="0">
                <a:latin typeface="Calibri" charset="0"/>
                <a:ea typeface="MS PGothic" charset="0"/>
              </a:rPr>
              <a:t>Endocrine action</a:t>
            </a:r>
          </a:p>
        </p:txBody>
      </p:sp>
      <p:pic>
        <p:nvPicPr>
          <p:cNvPr id="3" name="TPChart" descr="E9165CFD6EB945F5B8AD9F667CF70A8FChart20150308092120206.png"/>
          <p:cNvPicPr>
            <a:picLocks/>
          </p:cNvPicPr>
          <p:nvPr>
            <p:custDataLst>
              <p:tags r:id="rId3"/>
            </p:custDataLst>
          </p:nvPr>
        </p:nvPicPr>
        <p:blipFill>
          <a:blip r:embed="rId6">
            <a:extLst>
              <a:ext uri="{28A0092B-C50C-407E-A947-70E740481C1C}">
                <a14:useLocalDpi xmlns:a14="http://schemas.microsoft.com/office/drawing/2010/main" val="0"/>
              </a:ext>
            </a:extLst>
          </a:blip>
          <a:stretch>
            <a:fillRect/>
          </a:stretch>
        </p:blipFill>
        <p:spPr>
          <a:xfrm>
            <a:off x="4508500" y="1600200"/>
            <a:ext cx="4572000" cy="5143500"/>
          </a:xfrm>
          <a:prstGeom prst="rect">
            <a:avLst/>
          </a:prstGeom>
        </p:spPr>
      </p:pic>
      <p:grpSp>
        <p:nvGrpSpPr>
          <p:cNvPr id="6" name="TPCountdown"/>
          <p:cNvGrpSpPr/>
          <p:nvPr>
            <p:custDataLst>
              <p:tags r:id="rId4"/>
            </p:custDataLst>
          </p:nvPr>
        </p:nvGrpSpPr>
        <p:grpSpPr>
          <a:xfrm>
            <a:off x="8382000" y="6096000"/>
            <a:ext cx="635000" cy="635000"/>
            <a:chOff x="8318500" y="6032500"/>
            <a:chExt cx="635000" cy="635000"/>
          </a:xfrm>
        </p:grpSpPr>
        <p:sp>
          <p:nvSpPr>
            <p:cNvPr id="5" name="CountdownShape"/>
            <p:cNvSpPr/>
            <p:nvPr/>
          </p:nvSpPr>
          <p:spPr>
            <a:xfrm>
              <a:off x="8318500" y="6032500"/>
              <a:ext cx="635000" cy="635000"/>
            </a:xfrm>
            <a:prstGeom prst="bevel">
              <a:avLst/>
            </a:prstGeom>
            <a:effectLst/>
            <a:extLst>
              <a:ext uri="{AF507438-7753-43e0-B8FC-AC1667EBCBE1}">
                <a14:hiddenEffects xmlns:a14="http://schemas.microsoft.com/office/drawing/2010/main">
                  <a:effectLst>
                    <a:outerShdw blurRad="40000" dist="23000" dir="5400000" rotWithShape="0">
                      <a:srgbClr val="000000">
                        <a:alpha val="35000"/>
                      </a:srgbClr>
                    </a:outerShdw>
                  </a:effectLst>
                </a14:hiddenEffects>
              </a:ext>
            </a:ex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CountdownText"/>
            <p:cNvSpPr txBox="1"/>
            <p:nvPr/>
          </p:nvSpPr>
          <p:spPr>
            <a:xfrm>
              <a:off x="8318500" y="6032500"/>
              <a:ext cx="635000" cy="635000"/>
            </a:xfrm>
            <a:prstGeom prst="rect">
              <a:avLst/>
            </a:prstGeom>
            <a:noFill/>
            <a:effectLst/>
            <a:extLst>
              <a:ext uri="{AF507438-7753-43e0-B8FC-AC1667EBCBE1}">
                <a14:hiddenEffects xmlns:a14="http://schemas.microsoft.com/office/drawing/2010/main">
                  <a:effectLst/>
                </a14:hiddenEffects>
              </a:ext>
            </a:extLst>
          </p:spPr>
          <p:txBody>
            <a:bodyPr vert="horz" rtlCol="0" anchor="ctr" anchorCtr="1">
              <a:noAutofit/>
            </a:bodyPr>
            <a:lstStyle/>
            <a:p>
              <a:pPr algn="r"/>
              <a:r>
                <a:rPr lang="en-US" sz="2400" b="1" smtClean="0">
                  <a:latin typeface="Tahoma"/>
                </a:rPr>
                <a:t>15</a:t>
              </a:r>
              <a:endParaRPr lang="en-US" sz="2400" b="1">
                <a:latin typeface="Tahoma"/>
              </a:endParaRPr>
            </a:p>
          </p:txBody>
        </p:sp>
      </p:grpSp>
    </p:spTree>
    <p:custDataLst>
      <p:tags r:id="rId1"/>
    </p:custData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Get Hormonal Specificity?</a:t>
            </a:r>
            <a:endParaRPr lang="en-US" dirty="0"/>
          </a:p>
        </p:txBody>
      </p:sp>
      <p:sp>
        <p:nvSpPr>
          <p:cNvPr id="3" name="Content Placeholder 2"/>
          <p:cNvSpPr>
            <a:spLocks noGrp="1"/>
          </p:cNvSpPr>
          <p:nvPr>
            <p:ph sz="half" idx="1"/>
          </p:nvPr>
        </p:nvSpPr>
        <p:spPr/>
        <p:txBody>
          <a:bodyPr>
            <a:normAutofit lnSpcReduction="10000"/>
          </a:bodyPr>
          <a:lstStyle/>
          <a:p>
            <a:r>
              <a:rPr lang="en-US" dirty="0" smtClean="0"/>
              <a:t>Restrict the location of the hormone release (</a:t>
            </a:r>
            <a:r>
              <a:rPr lang="en-US" dirty="0" err="1" smtClean="0"/>
              <a:t>ie</a:t>
            </a:r>
            <a:r>
              <a:rPr lang="en-US" dirty="0" smtClean="0"/>
              <a:t> neurotransmitters only released into synapse)</a:t>
            </a:r>
          </a:p>
          <a:p>
            <a:r>
              <a:rPr lang="en-US" dirty="0" smtClean="0"/>
              <a:t>Restrict the receptors to particular tissues</a:t>
            </a:r>
          </a:p>
          <a:p>
            <a:r>
              <a:rPr lang="en-US" dirty="0" smtClean="0"/>
              <a:t>Have the receptors mediate different processes in different cell types</a:t>
            </a:r>
            <a:endParaRPr lang="en-US" dirty="0"/>
          </a:p>
        </p:txBody>
      </p:sp>
      <p:pic>
        <p:nvPicPr>
          <p:cNvPr id="5" name="Picture 4"/>
          <p:cNvPicPr>
            <a:picLocks noChangeAspect="1"/>
          </p:cNvPicPr>
          <p:nvPr/>
        </p:nvPicPr>
        <p:blipFill>
          <a:blip r:embed="rId2"/>
          <a:stretch>
            <a:fillRect/>
          </a:stretch>
        </p:blipFill>
        <p:spPr>
          <a:xfrm>
            <a:off x="4495800" y="1943101"/>
            <a:ext cx="4504533" cy="2562058"/>
          </a:xfrm>
          <a:prstGeom prst="rect">
            <a:avLst/>
          </a:prstGeom>
        </p:spPr>
      </p:pic>
      <p:sp>
        <p:nvSpPr>
          <p:cNvPr id="6" name="TextBox 5"/>
          <p:cNvSpPr txBox="1"/>
          <p:nvPr/>
        </p:nvSpPr>
        <p:spPr>
          <a:xfrm>
            <a:off x="4812632" y="4781248"/>
            <a:ext cx="4331368" cy="646331"/>
          </a:xfrm>
          <a:prstGeom prst="rect">
            <a:avLst/>
          </a:prstGeom>
          <a:noFill/>
        </p:spPr>
        <p:txBody>
          <a:bodyPr wrap="square" rtlCol="0">
            <a:spAutoFit/>
          </a:bodyPr>
          <a:lstStyle/>
          <a:p>
            <a:r>
              <a:rPr lang="en-US" dirty="0" smtClean="0"/>
              <a:t>For more details see O’Connell’s lectures on blood pressure regulation</a:t>
            </a:r>
          </a:p>
        </p:txBody>
      </p:sp>
    </p:spTree>
    <p:extLst>
      <p:ext uri="{BB962C8B-B14F-4D97-AF65-F5344CB8AC3E}">
        <p14:creationId xmlns:p14="http://schemas.microsoft.com/office/powerpoint/2010/main" val="349998132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blinds(horizontal)">
                                      <p:cBhvr>
                                        <p:cTn id="22" dur="500"/>
                                        <p:tgtEl>
                                          <p:spTgt spid="5"/>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blinds(horizontal)">
                                      <p:cBhvr>
                                        <p:cTn id="2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Learning Objectives </a:t>
            </a:r>
            <a:endParaRPr lang="en-US" dirty="0"/>
          </a:p>
        </p:txBody>
      </p:sp>
      <p:sp>
        <p:nvSpPr>
          <p:cNvPr id="3" name="Content Placeholder 2"/>
          <p:cNvSpPr>
            <a:spLocks noGrp="1"/>
          </p:cNvSpPr>
          <p:nvPr>
            <p:ph idx="1"/>
          </p:nvPr>
        </p:nvSpPr>
        <p:spPr/>
        <p:txBody>
          <a:bodyPr>
            <a:normAutofit fontScale="70000" lnSpcReduction="20000"/>
          </a:bodyPr>
          <a:lstStyle/>
          <a:p>
            <a:r>
              <a:rPr lang="en-US" dirty="0" smtClean="0"/>
              <a:t>Define </a:t>
            </a:r>
            <a:r>
              <a:rPr lang="en-US" dirty="0"/>
              <a:t>endocrine, paracrine, </a:t>
            </a:r>
            <a:r>
              <a:rPr lang="en-US" dirty="0" err="1"/>
              <a:t>autocrine</a:t>
            </a:r>
            <a:r>
              <a:rPr lang="en-US" dirty="0"/>
              <a:t>, and exocrine systems, define </a:t>
            </a:r>
            <a:r>
              <a:rPr lang="en-US" dirty="0" err="1"/>
              <a:t>neuro</a:t>
            </a:r>
            <a:r>
              <a:rPr lang="en-US" dirty="0"/>
              <a:t>-secretory cells by giving a few examples.</a:t>
            </a:r>
          </a:p>
          <a:p>
            <a:r>
              <a:rPr lang="en-US" dirty="0" smtClean="0"/>
              <a:t>List </a:t>
            </a:r>
            <a:r>
              <a:rPr lang="en-US" dirty="0"/>
              <a:t>major chemical categories of hormones and give several examples that belong to each class.</a:t>
            </a:r>
          </a:p>
          <a:p>
            <a:r>
              <a:rPr lang="en-US" dirty="0" smtClean="0"/>
              <a:t>List </a:t>
            </a:r>
            <a:r>
              <a:rPr lang="en-US" dirty="0"/>
              <a:t>important factors that determine hormone levels in circulation.</a:t>
            </a:r>
          </a:p>
          <a:p>
            <a:r>
              <a:rPr lang="en-US" dirty="0" smtClean="0"/>
              <a:t>Explain </a:t>
            </a:r>
            <a:r>
              <a:rPr lang="en-US" dirty="0"/>
              <a:t>cellular actions of hormones via membrane and nuclear receptors, including an understanding of the rates by which these processes can affect cells.</a:t>
            </a:r>
          </a:p>
          <a:p>
            <a:r>
              <a:rPr lang="en-US" dirty="0" smtClean="0"/>
              <a:t>Define </a:t>
            </a:r>
            <a:r>
              <a:rPr lang="en-US" dirty="0"/>
              <a:t>basal secretion and stimulated secretion of endocrine glands.</a:t>
            </a:r>
          </a:p>
          <a:p>
            <a:r>
              <a:rPr lang="en-US" dirty="0" smtClean="0"/>
              <a:t>Describe </a:t>
            </a:r>
            <a:r>
              <a:rPr lang="en-US" dirty="0"/>
              <a:t>negative and positive feedback system using an example.</a:t>
            </a:r>
          </a:p>
          <a:p>
            <a:r>
              <a:rPr lang="en-US" dirty="0" smtClean="0"/>
              <a:t>Explain </a:t>
            </a:r>
            <a:r>
              <a:rPr lang="en-US" dirty="0"/>
              <a:t>with examples neuroendocrine integration.</a:t>
            </a:r>
          </a:p>
        </p:txBody>
      </p:sp>
    </p:spTree>
    <p:extLst>
      <p:ext uri="{BB962C8B-B14F-4D97-AF65-F5344CB8AC3E}">
        <p14:creationId xmlns:p14="http://schemas.microsoft.com/office/powerpoint/2010/main" val="302200670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Turning the Signal off</a:t>
            </a:r>
            <a:endParaRPr lang="en-US" dirty="0"/>
          </a:p>
        </p:txBody>
      </p:sp>
      <p:sp>
        <p:nvSpPr>
          <p:cNvPr id="6" name="Content Placeholder 5"/>
          <p:cNvSpPr>
            <a:spLocks noGrp="1"/>
          </p:cNvSpPr>
          <p:nvPr>
            <p:ph idx="1"/>
          </p:nvPr>
        </p:nvSpPr>
        <p:spPr>
          <a:xfrm>
            <a:off x="457200" y="1600200"/>
            <a:ext cx="8352589" cy="4525963"/>
          </a:xfrm>
        </p:spPr>
        <p:txBody>
          <a:bodyPr/>
          <a:lstStyle/>
          <a:p>
            <a:r>
              <a:rPr lang="en-US" dirty="0" smtClean="0"/>
              <a:t>Induce hormone resistance at the target cell</a:t>
            </a:r>
          </a:p>
          <a:p>
            <a:r>
              <a:rPr lang="en-US" dirty="0" smtClean="0"/>
              <a:t>Prevent further hormone production and/or reduce the levels</a:t>
            </a:r>
            <a:endParaRPr lang="en-US" dirty="0"/>
          </a:p>
        </p:txBody>
      </p:sp>
    </p:spTree>
    <p:extLst>
      <p:ext uri="{BB962C8B-B14F-4D97-AF65-F5344CB8AC3E}">
        <p14:creationId xmlns:p14="http://schemas.microsoft.com/office/powerpoint/2010/main" val="4202006843"/>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a:t>
            </a:r>
            <a:r>
              <a:rPr lang="en-US" dirty="0" err="1" smtClean="0"/>
              <a:t>Arrestins</a:t>
            </a:r>
            <a:r>
              <a:rPr lang="en-US" dirty="0" smtClean="0"/>
              <a:t> and GPCRs</a:t>
            </a:r>
            <a:endParaRPr lang="en-US" dirty="0"/>
          </a:p>
        </p:txBody>
      </p:sp>
      <p:pic>
        <p:nvPicPr>
          <p:cNvPr id="6" name="Picture 5"/>
          <p:cNvPicPr>
            <a:picLocks noChangeAspect="1"/>
          </p:cNvPicPr>
          <p:nvPr/>
        </p:nvPicPr>
        <p:blipFill rotWithShape="1">
          <a:blip r:embed="rId2"/>
          <a:srcRect r="50000"/>
          <a:stretch/>
        </p:blipFill>
        <p:spPr>
          <a:xfrm>
            <a:off x="2887579" y="1289384"/>
            <a:ext cx="3625017" cy="4004511"/>
          </a:xfrm>
          <a:prstGeom prst="rect">
            <a:avLst/>
          </a:prstGeom>
        </p:spPr>
      </p:pic>
      <p:sp>
        <p:nvSpPr>
          <p:cNvPr id="7" name="Rectangle 6"/>
          <p:cNvSpPr/>
          <p:nvPr/>
        </p:nvSpPr>
        <p:spPr>
          <a:xfrm>
            <a:off x="2887579" y="5614282"/>
            <a:ext cx="5267158" cy="923330"/>
          </a:xfrm>
          <a:prstGeom prst="rect">
            <a:avLst/>
          </a:prstGeom>
        </p:spPr>
        <p:txBody>
          <a:bodyPr wrap="square">
            <a:spAutoFit/>
          </a:bodyPr>
          <a:lstStyle/>
          <a:p>
            <a:r>
              <a:rPr lang="en-US" dirty="0" err="1" smtClean="0"/>
              <a:t>Lefkowitz</a:t>
            </a:r>
            <a:r>
              <a:rPr lang="en-US" dirty="0" smtClean="0"/>
              <a:t> </a:t>
            </a:r>
            <a:r>
              <a:rPr lang="en-US" dirty="0"/>
              <a:t>RJ, </a:t>
            </a:r>
            <a:r>
              <a:rPr lang="en-US" dirty="0" err="1"/>
              <a:t>Shenoy</a:t>
            </a:r>
            <a:r>
              <a:rPr lang="en-US" dirty="0"/>
              <a:t> SK (2005) Transduction of receptor signals by beta-</a:t>
            </a:r>
            <a:r>
              <a:rPr lang="en-US" dirty="0" err="1"/>
              <a:t>arrestins</a:t>
            </a:r>
            <a:r>
              <a:rPr lang="en-US" dirty="0"/>
              <a:t>. Science 308: 512–517. doi:10.1126/science.1109237.</a:t>
            </a:r>
          </a:p>
        </p:txBody>
      </p:sp>
    </p:spTree>
    <p:extLst>
      <p:ext uri="{BB962C8B-B14F-4D97-AF65-F5344CB8AC3E}">
        <p14:creationId xmlns:p14="http://schemas.microsoft.com/office/powerpoint/2010/main" val="1917907118"/>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Example: Reduce New Hormone Secretion</a:t>
            </a:r>
            <a:endParaRPr lang="en-US" dirty="0"/>
          </a:p>
        </p:txBody>
      </p:sp>
      <p:pic>
        <p:nvPicPr>
          <p:cNvPr id="4" name="Picture 3"/>
          <p:cNvPicPr>
            <a:picLocks noChangeAspect="1"/>
          </p:cNvPicPr>
          <p:nvPr/>
        </p:nvPicPr>
        <p:blipFill>
          <a:blip r:embed="rId2"/>
          <a:stretch>
            <a:fillRect/>
          </a:stretch>
        </p:blipFill>
        <p:spPr>
          <a:xfrm>
            <a:off x="2907631" y="1755273"/>
            <a:ext cx="4124158" cy="4349112"/>
          </a:xfrm>
          <a:prstGeom prst="rect">
            <a:avLst/>
          </a:prstGeom>
        </p:spPr>
      </p:pic>
    </p:spTree>
    <p:extLst>
      <p:ext uri="{BB962C8B-B14F-4D97-AF65-F5344CB8AC3E}">
        <p14:creationId xmlns:p14="http://schemas.microsoft.com/office/powerpoint/2010/main" val="18031341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Example: Degrade Existing Hormones</a:t>
            </a:r>
            <a:endParaRPr lang="en-US" dirty="0"/>
          </a:p>
        </p:txBody>
      </p:sp>
      <p:pic>
        <p:nvPicPr>
          <p:cNvPr id="4" name="Picture 3"/>
          <p:cNvPicPr>
            <a:picLocks noChangeAspect="1"/>
          </p:cNvPicPr>
          <p:nvPr/>
        </p:nvPicPr>
        <p:blipFill>
          <a:blip r:embed="rId2"/>
          <a:stretch>
            <a:fillRect/>
          </a:stretch>
        </p:blipFill>
        <p:spPr>
          <a:xfrm>
            <a:off x="1663700" y="1663700"/>
            <a:ext cx="5816600" cy="3530600"/>
          </a:xfrm>
          <a:prstGeom prst="rect">
            <a:avLst/>
          </a:prstGeom>
        </p:spPr>
      </p:pic>
      <p:sp>
        <p:nvSpPr>
          <p:cNvPr id="5" name="Rectangle 4"/>
          <p:cNvSpPr/>
          <p:nvPr/>
        </p:nvSpPr>
        <p:spPr>
          <a:xfrm>
            <a:off x="1283368" y="2125579"/>
            <a:ext cx="3034632" cy="409073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6216317" y="1417639"/>
            <a:ext cx="2018630" cy="495107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3890211" y="4398211"/>
            <a:ext cx="4497136" cy="209616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0897349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xit" presetSubtype="10" fill="hold" grpId="0" nodeType="clickEffect">
                                  <p:stCondLst>
                                    <p:cond delay="0"/>
                                  </p:stCondLst>
                                  <p:childTnLst>
                                    <p:animEffect transition="out" filter="blinds(horizontal)">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par>
                                <p:cTn id="8" presetID="3" presetClass="exit" presetSubtype="10" fill="hold" grpId="0" nodeType="withEffect">
                                  <p:stCondLst>
                                    <p:cond delay="0"/>
                                  </p:stCondLst>
                                  <p:childTnLst>
                                    <p:animEffect transition="out" filter="blinds(horizontal)">
                                      <p:cBhvr>
                                        <p:cTn id="9" dur="500"/>
                                        <p:tgtEl>
                                          <p:spTgt spid="6"/>
                                        </p:tgtEl>
                                      </p:cBhvr>
                                    </p:animEffect>
                                    <p:set>
                                      <p:cBhvr>
                                        <p:cTn id="10" dur="1" fill="hold">
                                          <p:stCondLst>
                                            <p:cond delay="499"/>
                                          </p:stCondLst>
                                        </p:cTn>
                                        <p:tgtEl>
                                          <p:spTgt spid="6"/>
                                        </p:tgtEl>
                                        <p:attrNameLst>
                                          <p:attrName>style.visibility</p:attrName>
                                        </p:attrNameLst>
                                      </p:cBhvr>
                                      <p:to>
                                        <p:strVal val="hidden"/>
                                      </p:to>
                                    </p:set>
                                  </p:childTnLst>
                                </p:cTn>
                              </p:par>
                              <p:par>
                                <p:cTn id="11" presetID="3" presetClass="exit" presetSubtype="10" fill="hold" grpId="0" nodeType="withEffect">
                                  <p:stCondLst>
                                    <p:cond delay="0"/>
                                  </p:stCondLst>
                                  <p:childTnLst>
                                    <p:animEffect transition="out" filter="blinds(horizontal)">
                                      <p:cBhvr>
                                        <p:cTn id="12" dur="500"/>
                                        <p:tgtEl>
                                          <p:spTgt spid="5"/>
                                        </p:tgtEl>
                                      </p:cBhvr>
                                    </p:animEffect>
                                    <p:set>
                                      <p:cBhvr>
                                        <p:cTn id="13"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Group Project</a:t>
            </a:r>
            <a:endParaRPr lang="en-US" dirty="0"/>
          </a:p>
        </p:txBody>
      </p:sp>
      <p:sp>
        <p:nvSpPr>
          <p:cNvPr id="3" name="Content Placeholder 2"/>
          <p:cNvSpPr>
            <a:spLocks noGrp="1"/>
          </p:cNvSpPr>
          <p:nvPr>
            <p:ph idx="1"/>
          </p:nvPr>
        </p:nvSpPr>
        <p:spPr/>
        <p:txBody>
          <a:bodyPr/>
          <a:lstStyle/>
          <a:p>
            <a:pPr marL="514350" indent="-514350">
              <a:buFont typeface="+mj-lt"/>
              <a:buAutoNum type="arabicPeriod"/>
            </a:pPr>
            <a:r>
              <a:rPr lang="en-US" dirty="0" smtClean="0"/>
              <a:t>Pick some hormone that you think you know of its function</a:t>
            </a:r>
          </a:p>
          <a:p>
            <a:pPr marL="514350" indent="-514350">
              <a:buFont typeface="+mj-lt"/>
              <a:buAutoNum type="arabicPeriod"/>
            </a:pPr>
            <a:r>
              <a:rPr lang="en-US" dirty="0" smtClean="0"/>
              <a:t>Imagine a patient that has no negative feedback to that hormone.  What happens and why?</a:t>
            </a:r>
          </a:p>
          <a:p>
            <a:pPr marL="514350" indent="-514350">
              <a:buFont typeface="+mj-lt"/>
              <a:buAutoNum type="arabicPeriod"/>
            </a:pPr>
            <a:r>
              <a:rPr lang="en-US" dirty="0" smtClean="0"/>
              <a:t>Now imagine another patient that has way too much negative feedback to that hormone.  What happens and why?</a:t>
            </a:r>
            <a:endParaRPr lang="en-US" dirty="0"/>
          </a:p>
        </p:txBody>
      </p:sp>
    </p:spTree>
    <p:extLst>
      <p:ext uri="{BB962C8B-B14F-4D97-AF65-F5344CB8AC3E}">
        <p14:creationId xmlns:p14="http://schemas.microsoft.com/office/powerpoint/2010/main" val="95059715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Integration of the CNS with Endocrine Signals</a:t>
            </a:r>
            <a:endParaRPr lang="en-US" dirty="0"/>
          </a:p>
        </p:txBody>
      </p:sp>
      <p:sp>
        <p:nvSpPr>
          <p:cNvPr id="4" name="Text Placeholder 3"/>
          <p:cNvSpPr>
            <a:spLocks noGrp="1"/>
          </p:cNvSpPr>
          <p:nvPr>
            <p:ph type="body" idx="1"/>
          </p:nvPr>
        </p:nvSpPr>
        <p:spPr/>
        <p:txBody>
          <a:bodyPr/>
          <a:lstStyle/>
          <a:p>
            <a:r>
              <a:rPr lang="en-US" dirty="0" smtClean="0"/>
              <a:t>In Response To CNS</a:t>
            </a:r>
            <a:endParaRPr lang="en-US" dirty="0"/>
          </a:p>
        </p:txBody>
      </p:sp>
      <p:sp>
        <p:nvSpPr>
          <p:cNvPr id="5" name="Content Placeholder 4"/>
          <p:cNvSpPr>
            <a:spLocks noGrp="1"/>
          </p:cNvSpPr>
          <p:nvPr>
            <p:ph sz="half" idx="2"/>
          </p:nvPr>
        </p:nvSpPr>
        <p:spPr/>
        <p:txBody>
          <a:bodyPr/>
          <a:lstStyle/>
          <a:p>
            <a:r>
              <a:rPr lang="en-US" dirty="0" smtClean="0"/>
              <a:t>Externally sensed cues (</a:t>
            </a:r>
            <a:r>
              <a:rPr lang="en-US" dirty="0" err="1" smtClean="0"/>
              <a:t>ie</a:t>
            </a:r>
            <a:r>
              <a:rPr lang="en-US" dirty="0" smtClean="0"/>
              <a:t>, look a bear!)</a:t>
            </a:r>
          </a:p>
          <a:p>
            <a:r>
              <a:rPr lang="en-US" dirty="0" smtClean="0"/>
              <a:t>Release of adrenaline</a:t>
            </a:r>
          </a:p>
          <a:p>
            <a:r>
              <a:rPr lang="en-US" dirty="0" smtClean="0"/>
              <a:t>Modify peripheral responses</a:t>
            </a:r>
          </a:p>
          <a:p>
            <a:endParaRPr lang="en-US" dirty="0"/>
          </a:p>
        </p:txBody>
      </p:sp>
      <p:sp>
        <p:nvSpPr>
          <p:cNvPr id="6" name="Text Placeholder 5"/>
          <p:cNvSpPr>
            <a:spLocks noGrp="1"/>
          </p:cNvSpPr>
          <p:nvPr>
            <p:ph type="body" sz="quarter" idx="3"/>
          </p:nvPr>
        </p:nvSpPr>
        <p:spPr/>
        <p:txBody>
          <a:bodyPr/>
          <a:lstStyle/>
          <a:p>
            <a:r>
              <a:rPr lang="en-US" dirty="0" smtClean="0"/>
              <a:t>To Modify CNS</a:t>
            </a:r>
            <a:endParaRPr lang="en-US" dirty="0"/>
          </a:p>
        </p:txBody>
      </p:sp>
      <p:sp>
        <p:nvSpPr>
          <p:cNvPr id="7" name="Content Placeholder 6"/>
          <p:cNvSpPr>
            <a:spLocks noGrp="1"/>
          </p:cNvSpPr>
          <p:nvPr>
            <p:ph sz="quarter" idx="4"/>
          </p:nvPr>
        </p:nvSpPr>
        <p:spPr/>
        <p:txBody>
          <a:bodyPr/>
          <a:lstStyle/>
          <a:p>
            <a:r>
              <a:rPr lang="en-US" dirty="0" smtClean="0"/>
              <a:t>Internally sensed cues (</a:t>
            </a:r>
            <a:r>
              <a:rPr lang="en-US" dirty="0" err="1" smtClean="0"/>
              <a:t>ie</a:t>
            </a:r>
            <a:r>
              <a:rPr lang="en-US" dirty="0" smtClean="0"/>
              <a:t>, my stomach is full)</a:t>
            </a:r>
          </a:p>
          <a:p>
            <a:r>
              <a:rPr lang="en-US" dirty="0" smtClean="0"/>
              <a:t>Feeding hormones (</a:t>
            </a:r>
            <a:r>
              <a:rPr lang="en-US" dirty="0" err="1" smtClean="0"/>
              <a:t>Leptin</a:t>
            </a:r>
            <a:r>
              <a:rPr lang="en-US" dirty="0" smtClean="0"/>
              <a:t>, Ghrelin, PYY)</a:t>
            </a:r>
          </a:p>
          <a:p>
            <a:r>
              <a:rPr lang="en-US" dirty="0" smtClean="0"/>
              <a:t>Modify behavior</a:t>
            </a:r>
          </a:p>
          <a:p>
            <a:endParaRPr lang="en-US" dirty="0"/>
          </a:p>
        </p:txBody>
      </p:sp>
    </p:spTree>
    <p:extLst>
      <p:ext uri="{BB962C8B-B14F-4D97-AF65-F5344CB8AC3E}">
        <p14:creationId xmlns:p14="http://schemas.microsoft.com/office/powerpoint/2010/main" val="373484740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Your Future</a:t>
            </a:r>
            <a:endParaRPr lang="en-US" dirty="0"/>
          </a:p>
        </p:txBody>
      </p:sp>
      <p:sp>
        <p:nvSpPr>
          <p:cNvPr id="3" name="Content Placeholder 2"/>
          <p:cNvSpPr>
            <a:spLocks noGrp="1"/>
          </p:cNvSpPr>
          <p:nvPr>
            <p:ph idx="1"/>
          </p:nvPr>
        </p:nvSpPr>
        <p:spPr>
          <a:xfrm>
            <a:off x="457199" y="1600200"/>
            <a:ext cx="4288589" cy="4525963"/>
          </a:xfrm>
        </p:spPr>
        <p:txBody>
          <a:bodyPr>
            <a:normAutofit fontScale="70000" lnSpcReduction="20000"/>
          </a:bodyPr>
          <a:lstStyle/>
          <a:p>
            <a:r>
              <a:rPr lang="en-US" dirty="0" smtClean="0"/>
              <a:t>Endocrine Control Systems</a:t>
            </a:r>
          </a:p>
          <a:p>
            <a:r>
              <a:rPr lang="en-US" b="1" dirty="0" smtClean="0"/>
              <a:t>Neuroendocrinology and the Posterior Pituitary</a:t>
            </a:r>
          </a:p>
          <a:p>
            <a:r>
              <a:rPr lang="en-US" dirty="0" smtClean="0"/>
              <a:t>Endocrine </a:t>
            </a:r>
            <a:r>
              <a:rPr lang="en-US" dirty="0" smtClean="0"/>
              <a:t>Control of Growth</a:t>
            </a:r>
          </a:p>
          <a:p>
            <a:r>
              <a:rPr lang="en-US" dirty="0" smtClean="0"/>
              <a:t>Adrenals and Stress Hormones</a:t>
            </a:r>
          </a:p>
          <a:p>
            <a:r>
              <a:rPr lang="en-US" dirty="0"/>
              <a:t>Hypothalamus and Endocrine Control of </a:t>
            </a:r>
            <a:r>
              <a:rPr lang="en-US" dirty="0" smtClean="0"/>
              <a:t>Appetite</a:t>
            </a:r>
            <a:endParaRPr lang="en-US" dirty="0" smtClean="0"/>
          </a:p>
          <a:p>
            <a:r>
              <a:rPr lang="en-US" dirty="0" smtClean="0"/>
              <a:t>Pancreatic </a:t>
            </a:r>
            <a:r>
              <a:rPr lang="en-US" dirty="0" smtClean="0"/>
              <a:t>Hormones and Metabolic Control</a:t>
            </a:r>
          </a:p>
          <a:p>
            <a:r>
              <a:rPr lang="en-US" dirty="0" smtClean="0">
                <a:solidFill>
                  <a:srgbClr val="FF0000"/>
                </a:solidFill>
              </a:rPr>
              <a:t>Thyroid Hormones (KP)</a:t>
            </a:r>
          </a:p>
          <a:p>
            <a:r>
              <a:rPr lang="en-US" dirty="0" smtClean="0">
                <a:solidFill>
                  <a:srgbClr val="FF0000"/>
                </a:solidFill>
              </a:rPr>
              <a:t>Calcium Homeostasis (MF)</a:t>
            </a:r>
          </a:p>
          <a:p>
            <a:r>
              <a:rPr lang="en-US" dirty="0" smtClean="0">
                <a:solidFill>
                  <a:srgbClr val="FF0000"/>
                </a:solidFill>
              </a:rPr>
              <a:t>Reproductive Hormones (HP)</a:t>
            </a:r>
          </a:p>
          <a:p>
            <a:pPr marL="0" indent="0">
              <a:buNone/>
            </a:pPr>
            <a:endParaRPr lang="en-US" dirty="0"/>
          </a:p>
        </p:txBody>
      </p:sp>
      <p:pic>
        <p:nvPicPr>
          <p:cNvPr id="6" name="Picture 5"/>
          <p:cNvPicPr>
            <a:picLocks noChangeAspect="1"/>
          </p:cNvPicPr>
          <p:nvPr/>
        </p:nvPicPr>
        <p:blipFill>
          <a:blip r:embed="rId2"/>
          <a:stretch>
            <a:fillRect/>
          </a:stretch>
        </p:blipFill>
        <p:spPr>
          <a:xfrm>
            <a:off x="4870236" y="1310691"/>
            <a:ext cx="3946906" cy="5207000"/>
          </a:xfrm>
          <a:prstGeom prst="rect">
            <a:avLst/>
          </a:prstGeom>
        </p:spPr>
      </p:pic>
    </p:spTree>
    <p:extLst>
      <p:ext uri="{BB962C8B-B14F-4D97-AF65-F5344CB8AC3E}">
        <p14:creationId xmlns:p14="http://schemas.microsoft.com/office/powerpoint/2010/main" val="2415476603"/>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r>
              <a:rPr lang="en-US" dirty="0" smtClean="0"/>
              <a:t>Design a hormone</a:t>
            </a:r>
            <a:endParaRPr lang="en-US" dirty="0"/>
          </a:p>
        </p:txBody>
      </p:sp>
      <p:sp>
        <p:nvSpPr>
          <p:cNvPr id="9" name="Content Placeholder 8"/>
          <p:cNvSpPr>
            <a:spLocks noGrp="1"/>
          </p:cNvSpPr>
          <p:nvPr>
            <p:ph idx="1"/>
          </p:nvPr>
        </p:nvSpPr>
        <p:spPr/>
        <p:txBody>
          <a:bodyPr>
            <a:normAutofit lnSpcReduction="10000"/>
          </a:bodyPr>
          <a:lstStyle/>
          <a:p>
            <a:r>
              <a:rPr lang="en-US" dirty="0" smtClean="0"/>
              <a:t>What process does it govern?</a:t>
            </a:r>
          </a:p>
          <a:p>
            <a:r>
              <a:rPr lang="en-US" dirty="0" smtClean="0"/>
              <a:t>What signals its release?  Does </a:t>
            </a:r>
            <a:r>
              <a:rPr lang="en-US" dirty="0"/>
              <a:t>it result from external cues, or internal cues</a:t>
            </a:r>
            <a:r>
              <a:rPr lang="en-US" dirty="0" smtClean="0"/>
              <a:t>?</a:t>
            </a:r>
          </a:p>
          <a:p>
            <a:r>
              <a:rPr lang="en-US" dirty="0" smtClean="0"/>
              <a:t>Under what time-scale does this change occur?</a:t>
            </a:r>
          </a:p>
          <a:p>
            <a:r>
              <a:rPr lang="en-US" dirty="0" smtClean="0"/>
              <a:t>What should end the signaling event?</a:t>
            </a:r>
          </a:p>
          <a:p>
            <a:r>
              <a:rPr lang="en-US" dirty="0" smtClean="0"/>
              <a:t>What would be the pathophysiology of this hormone not existing?  How about being far too active?</a:t>
            </a:r>
          </a:p>
        </p:txBody>
      </p:sp>
    </p:spTree>
    <p:extLst>
      <p:ext uri="{BB962C8B-B14F-4D97-AF65-F5344CB8AC3E}">
        <p14:creationId xmlns:p14="http://schemas.microsoft.com/office/powerpoint/2010/main" val="330681315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PQuestion"/>
          <p:cNvSpPr>
            <a:spLocks noGrp="1"/>
          </p:cNvSpPr>
          <p:nvPr>
            <p:ph type="title"/>
          </p:nvPr>
        </p:nvSpPr>
        <p:spPr/>
        <p:txBody>
          <a:bodyPr>
            <a:normAutofit/>
          </a:bodyPr>
          <a:lstStyle/>
          <a:p>
            <a:pPr eaLnBrk="1" hangingPunct="1"/>
            <a:r>
              <a:rPr lang="en-US" dirty="0" smtClean="0">
                <a:latin typeface="Calibri" charset="0"/>
                <a:ea typeface="MS PGothic" charset="0"/>
              </a:rPr>
              <a:t>What is the most likely receptor?</a:t>
            </a:r>
            <a:endParaRPr lang="en-US" dirty="0">
              <a:latin typeface="Calibri" charset="0"/>
              <a:ea typeface="MS PGothic" charset="0"/>
            </a:endParaRPr>
          </a:p>
        </p:txBody>
      </p:sp>
      <p:sp>
        <p:nvSpPr>
          <p:cNvPr id="2051" name="TPAnswers"/>
          <p:cNvSpPr>
            <a:spLocks noGrp="1"/>
          </p:cNvSpPr>
          <p:nvPr>
            <p:ph idx="1"/>
            <p:custDataLst>
              <p:tags r:id="rId2"/>
            </p:custDataLst>
          </p:nvPr>
        </p:nvSpPr>
        <p:spPr>
          <a:xfrm>
            <a:off x="457200" y="1600200"/>
            <a:ext cx="4114800" cy="4525963"/>
          </a:xfrm>
        </p:spPr>
        <p:txBody>
          <a:bodyPr>
            <a:normAutofit fontScale="92500" lnSpcReduction="20000"/>
          </a:bodyPr>
          <a:lstStyle/>
          <a:p>
            <a:pPr marL="514350" indent="-514350" eaLnBrk="1" hangingPunct="1">
              <a:buFont typeface="Arial" charset="0"/>
              <a:buAutoNum type="alphaUcPeriod"/>
            </a:pPr>
            <a:r>
              <a:rPr lang="en-US" dirty="0" smtClean="0">
                <a:latin typeface="Calibri" charset="0"/>
                <a:ea typeface="MS PGothic" charset="0"/>
              </a:rPr>
              <a:t>Cell surface because changes are fast</a:t>
            </a:r>
          </a:p>
          <a:p>
            <a:pPr marL="514350" indent="-514350" eaLnBrk="1" hangingPunct="1">
              <a:buFont typeface="Arial" charset="0"/>
              <a:buAutoNum type="alphaUcPeriod"/>
            </a:pPr>
            <a:r>
              <a:rPr lang="en-US" dirty="0" smtClean="0">
                <a:latin typeface="Calibri" charset="0"/>
                <a:ea typeface="MS PGothic" charset="0"/>
              </a:rPr>
              <a:t>Nuclear hormone because transcriptional changes are fast</a:t>
            </a:r>
          </a:p>
          <a:p>
            <a:pPr marL="514350" indent="-514350" eaLnBrk="1" hangingPunct="1">
              <a:buFont typeface="Arial" charset="0"/>
              <a:buAutoNum type="alphaUcPeriod"/>
            </a:pPr>
            <a:r>
              <a:rPr lang="en-US" dirty="0" smtClean="0">
                <a:latin typeface="Calibri" charset="0"/>
                <a:ea typeface="MS PGothic" charset="0"/>
              </a:rPr>
              <a:t>Cell surface because changes are slow</a:t>
            </a:r>
          </a:p>
          <a:p>
            <a:pPr marL="514350" indent="-514350" eaLnBrk="1" hangingPunct="1">
              <a:buFont typeface="Arial" charset="0"/>
              <a:buAutoNum type="alphaUcPeriod"/>
            </a:pPr>
            <a:r>
              <a:rPr lang="en-US" dirty="0" smtClean="0">
                <a:latin typeface="Calibri" charset="0"/>
                <a:ea typeface="MS PGothic" charset="0"/>
              </a:rPr>
              <a:t>Nuclear because transcriptional changes are slow</a:t>
            </a:r>
            <a:endParaRPr lang="en-US" dirty="0">
              <a:latin typeface="Calibri" charset="0"/>
              <a:ea typeface="MS PGothic" charset="0"/>
            </a:endParaRPr>
          </a:p>
        </p:txBody>
      </p:sp>
      <p:pic>
        <p:nvPicPr>
          <p:cNvPr id="6" name="TPChart" descr="87A45CC4CAAB41A3920282BCB22C61EBChart20150308092120228.png"/>
          <p:cNvPicPr>
            <a:picLocks/>
          </p:cNvPicPr>
          <p:nvPr>
            <p:custDataLst>
              <p:tags r:id="rId3"/>
            </p:custDataLst>
          </p:nvPr>
        </p:nvPicPr>
        <p:blipFill>
          <a:blip r:embed="rId6">
            <a:extLst>
              <a:ext uri="{28A0092B-C50C-407E-A947-70E740481C1C}">
                <a14:useLocalDpi xmlns:a14="http://schemas.microsoft.com/office/drawing/2010/main" val="0"/>
              </a:ext>
            </a:extLst>
          </a:blip>
          <a:stretch>
            <a:fillRect/>
          </a:stretch>
        </p:blipFill>
        <p:spPr>
          <a:xfrm>
            <a:off x="4508500" y="1600200"/>
            <a:ext cx="4572000" cy="5143500"/>
          </a:xfrm>
          <a:prstGeom prst="rect">
            <a:avLst/>
          </a:prstGeom>
        </p:spPr>
      </p:pic>
      <p:grpSp>
        <p:nvGrpSpPr>
          <p:cNvPr id="5" name="TPCountdown"/>
          <p:cNvGrpSpPr/>
          <p:nvPr>
            <p:custDataLst>
              <p:tags r:id="rId4"/>
            </p:custDataLst>
          </p:nvPr>
        </p:nvGrpSpPr>
        <p:grpSpPr>
          <a:xfrm>
            <a:off x="8382000" y="6096000"/>
            <a:ext cx="635000" cy="635000"/>
            <a:chOff x="8318500" y="6032500"/>
            <a:chExt cx="635000" cy="635000"/>
          </a:xfrm>
        </p:grpSpPr>
        <p:sp>
          <p:nvSpPr>
            <p:cNvPr id="4" name="CountdownShape"/>
            <p:cNvSpPr/>
            <p:nvPr/>
          </p:nvSpPr>
          <p:spPr>
            <a:xfrm>
              <a:off x="8318500" y="6032500"/>
              <a:ext cx="635000" cy="635000"/>
            </a:xfrm>
            <a:prstGeom prst="bevel">
              <a:avLst/>
            </a:prstGeom>
            <a:effectLst/>
            <a:extLst>
              <a:ext uri="{AF507438-7753-43e0-B8FC-AC1667EBCBE1}">
                <a14:hiddenEffects xmlns:a14="http://schemas.microsoft.com/office/drawing/2010/main">
                  <a:effectLst>
                    <a:outerShdw blurRad="40000" dist="23000" dir="5400000" rotWithShape="0">
                      <a:srgbClr val="000000">
                        <a:alpha val="35000"/>
                      </a:srgbClr>
                    </a:outerShdw>
                  </a:effectLst>
                </a14:hiddenEffects>
              </a:ext>
            </a:ex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untdownText"/>
            <p:cNvSpPr txBox="1"/>
            <p:nvPr/>
          </p:nvSpPr>
          <p:spPr>
            <a:xfrm>
              <a:off x="8318500" y="6032500"/>
              <a:ext cx="635000" cy="635000"/>
            </a:xfrm>
            <a:prstGeom prst="rect">
              <a:avLst/>
            </a:prstGeom>
            <a:noFill/>
            <a:effectLst/>
            <a:extLst>
              <a:ext uri="{AF507438-7753-43e0-B8FC-AC1667EBCBE1}">
                <a14:hiddenEffects xmlns:a14="http://schemas.microsoft.com/office/drawing/2010/main">
                  <a:effectLst/>
                </a14:hiddenEffects>
              </a:ext>
            </a:extLst>
          </p:spPr>
          <p:txBody>
            <a:bodyPr vert="horz" rtlCol="0" anchor="ctr" anchorCtr="1">
              <a:noAutofit/>
            </a:bodyPr>
            <a:lstStyle/>
            <a:p>
              <a:pPr algn="r"/>
              <a:r>
                <a:rPr lang="en-US" sz="2400" b="1" smtClean="0">
                  <a:latin typeface="Tahoma"/>
                </a:rPr>
                <a:t>15</a:t>
              </a:r>
              <a:endParaRPr lang="en-US" sz="2400" b="1">
                <a:latin typeface="Tahoma"/>
              </a:endParaRPr>
            </a:p>
          </p:txBody>
        </p:sp>
      </p:grpSp>
    </p:spTree>
    <p:custDataLst>
      <p:tags r:id="rId1"/>
    </p:custData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PQuestion"/>
          <p:cNvSpPr>
            <a:spLocks noGrp="1"/>
          </p:cNvSpPr>
          <p:nvPr>
            <p:ph type="title"/>
          </p:nvPr>
        </p:nvSpPr>
        <p:spPr/>
        <p:txBody>
          <a:bodyPr/>
          <a:lstStyle/>
          <a:p>
            <a:pPr eaLnBrk="1" hangingPunct="1"/>
            <a:r>
              <a:rPr lang="en-US" dirty="0" smtClean="0">
                <a:latin typeface="Calibri" charset="0"/>
                <a:ea typeface="MS PGothic" charset="0"/>
              </a:rPr>
              <a:t>Is this a </a:t>
            </a:r>
            <a:r>
              <a:rPr lang="en-US" dirty="0" err="1" smtClean="0">
                <a:latin typeface="Calibri" charset="0"/>
                <a:ea typeface="MS PGothic" charset="0"/>
              </a:rPr>
              <a:t>neurendocrine</a:t>
            </a:r>
            <a:r>
              <a:rPr lang="en-US" dirty="0" smtClean="0">
                <a:latin typeface="Calibri" charset="0"/>
                <a:ea typeface="MS PGothic" charset="0"/>
              </a:rPr>
              <a:t> hormone</a:t>
            </a:r>
            <a:endParaRPr lang="en-US" dirty="0">
              <a:latin typeface="Calibri" charset="0"/>
              <a:ea typeface="MS PGothic" charset="0"/>
            </a:endParaRPr>
          </a:p>
        </p:txBody>
      </p:sp>
      <p:sp>
        <p:nvSpPr>
          <p:cNvPr id="2051" name="TPAnswers"/>
          <p:cNvSpPr>
            <a:spLocks noGrp="1"/>
          </p:cNvSpPr>
          <p:nvPr>
            <p:ph idx="1"/>
            <p:custDataLst>
              <p:tags r:id="rId2"/>
            </p:custDataLst>
          </p:nvPr>
        </p:nvSpPr>
        <p:spPr>
          <a:xfrm>
            <a:off x="457200" y="1600200"/>
            <a:ext cx="4114800" cy="4525963"/>
          </a:xfrm>
        </p:spPr>
        <p:txBody>
          <a:bodyPr/>
          <a:lstStyle/>
          <a:p>
            <a:pPr marL="514350" indent="-514350" eaLnBrk="1" hangingPunct="1">
              <a:buFont typeface="Arial" charset="0"/>
              <a:buAutoNum type="alphaUcPeriod"/>
            </a:pPr>
            <a:r>
              <a:rPr lang="en-US" smtClean="0">
                <a:latin typeface="Calibri" charset="0"/>
                <a:ea typeface="MS PGothic" charset="0"/>
              </a:rPr>
              <a:t>True</a:t>
            </a:r>
          </a:p>
          <a:p>
            <a:pPr marL="514350" indent="-514350" eaLnBrk="1" hangingPunct="1">
              <a:buFont typeface="Arial" charset="0"/>
              <a:buAutoNum type="alphaUcPeriod"/>
            </a:pPr>
            <a:r>
              <a:rPr lang="en-US" smtClean="0">
                <a:latin typeface="Calibri" charset="0"/>
                <a:ea typeface="MS PGothic" charset="0"/>
              </a:rPr>
              <a:t>False</a:t>
            </a:r>
            <a:endParaRPr lang="en-US">
              <a:latin typeface="Calibri" charset="0"/>
              <a:ea typeface="MS PGothic" charset="0"/>
            </a:endParaRPr>
          </a:p>
        </p:txBody>
      </p:sp>
      <p:pic>
        <p:nvPicPr>
          <p:cNvPr id="6" name="TPChart" descr="E763C6EF86824CC781B5C0289DAE0AABChart20150308092120218.png"/>
          <p:cNvPicPr>
            <a:picLocks/>
          </p:cNvPicPr>
          <p:nvPr>
            <p:custDataLst>
              <p:tags r:id="rId3"/>
            </p:custDataLst>
          </p:nvPr>
        </p:nvPicPr>
        <p:blipFill>
          <a:blip r:embed="rId6">
            <a:extLst>
              <a:ext uri="{28A0092B-C50C-407E-A947-70E740481C1C}">
                <a14:useLocalDpi xmlns:a14="http://schemas.microsoft.com/office/drawing/2010/main" val="0"/>
              </a:ext>
            </a:extLst>
          </a:blip>
          <a:stretch>
            <a:fillRect/>
          </a:stretch>
        </p:blipFill>
        <p:spPr>
          <a:xfrm>
            <a:off x="4508500" y="1600200"/>
            <a:ext cx="4572000" cy="5143500"/>
          </a:xfrm>
          <a:prstGeom prst="rect">
            <a:avLst/>
          </a:prstGeom>
        </p:spPr>
      </p:pic>
      <p:grpSp>
        <p:nvGrpSpPr>
          <p:cNvPr id="5" name="TPCountdown"/>
          <p:cNvGrpSpPr/>
          <p:nvPr>
            <p:custDataLst>
              <p:tags r:id="rId4"/>
            </p:custDataLst>
          </p:nvPr>
        </p:nvGrpSpPr>
        <p:grpSpPr>
          <a:xfrm>
            <a:off x="8382000" y="6096000"/>
            <a:ext cx="635000" cy="635000"/>
            <a:chOff x="8318500" y="6032500"/>
            <a:chExt cx="635000" cy="635000"/>
          </a:xfrm>
        </p:grpSpPr>
        <p:sp>
          <p:nvSpPr>
            <p:cNvPr id="4" name="CountdownShape"/>
            <p:cNvSpPr/>
            <p:nvPr/>
          </p:nvSpPr>
          <p:spPr>
            <a:xfrm>
              <a:off x="8318500" y="6032500"/>
              <a:ext cx="635000" cy="635000"/>
            </a:xfrm>
            <a:prstGeom prst="bevel">
              <a:avLst/>
            </a:prstGeom>
            <a:effectLst/>
            <a:extLst>
              <a:ext uri="{AF507438-7753-43e0-B8FC-AC1667EBCBE1}">
                <a14:hiddenEffects xmlns:a14="http://schemas.microsoft.com/office/drawing/2010/main">
                  <a:effectLst>
                    <a:outerShdw blurRad="40000" dist="23000" dir="5400000" rotWithShape="0">
                      <a:srgbClr val="000000">
                        <a:alpha val="35000"/>
                      </a:srgbClr>
                    </a:outerShdw>
                  </a:effectLst>
                </a14:hiddenEffects>
              </a:ext>
            </a:ex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untdownText"/>
            <p:cNvSpPr txBox="1"/>
            <p:nvPr/>
          </p:nvSpPr>
          <p:spPr>
            <a:xfrm>
              <a:off x="8318500" y="6032500"/>
              <a:ext cx="635000" cy="635000"/>
            </a:xfrm>
            <a:prstGeom prst="rect">
              <a:avLst/>
            </a:prstGeom>
            <a:noFill/>
            <a:effectLst/>
            <a:extLst>
              <a:ext uri="{AF507438-7753-43e0-B8FC-AC1667EBCBE1}">
                <a14:hiddenEffects xmlns:a14="http://schemas.microsoft.com/office/drawing/2010/main">
                  <a:effectLst/>
                </a14:hiddenEffects>
              </a:ext>
            </a:extLst>
          </p:spPr>
          <p:txBody>
            <a:bodyPr vert="horz" rtlCol="0" anchor="ctr" anchorCtr="1">
              <a:noAutofit/>
            </a:bodyPr>
            <a:lstStyle/>
            <a:p>
              <a:pPr algn="r"/>
              <a:r>
                <a:rPr lang="en-US" sz="2400" b="1" smtClean="0">
                  <a:latin typeface="Tahoma"/>
                </a:rPr>
                <a:t>15</a:t>
              </a:r>
              <a:endParaRPr lang="en-US" sz="2400" b="1">
                <a:latin typeface="Tahoma"/>
              </a:endParaRPr>
            </a:p>
          </p:txBody>
        </p:sp>
      </p:grpSp>
    </p:spTree>
    <p:custDataLst>
      <p:tags r:id="rId1"/>
    </p:custData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Things you (should) already know</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Regulation of renal function (</a:t>
            </a:r>
            <a:r>
              <a:rPr lang="en-US" dirty="0" err="1" smtClean="0"/>
              <a:t>Tigyi</a:t>
            </a:r>
            <a:r>
              <a:rPr lang="en-US" dirty="0" smtClean="0"/>
              <a:t>)</a:t>
            </a:r>
          </a:p>
          <a:p>
            <a:pPr lvl="1"/>
            <a:r>
              <a:rPr lang="en-US" dirty="0" smtClean="0"/>
              <a:t>Renin/Angiotensin/Aldosterone/ANF/Vasopressin</a:t>
            </a:r>
          </a:p>
          <a:p>
            <a:r>
              <a:rPr lang="en-US" dirty="0" smtClean="0"/>
              <a:t>Regulation of GI function (Johnson)</a:t>
            </a:r>
          </a:p>
          <a:p>
            <a:pPr lvl="1"/>
            <a:r>
              <a:rPr lang="en-US" dirty="0" smtClean="0"/>
              <a:t>Gastrin/CCK/GIP/Secretin/VIP/</a:t>
            </a:r>
            <a:r>
              <a:rPr lang="en-US" dirty="0" err="1" smtClean="0"/>
              <a:t>Motilin</a:t>
            </a:r>
            <a:endParaRPr lang="en-US" dirty="0" smtClean="0"/>
          </a:p>
          <a:p>
            <a:r>
              <a:rPr lang="en-US" dirty="0" smtClean="0"/>
              <a:t>Blood Pressure Regulation (O’Connell)</a:t>
            </a:r>
          </a:p>
          <a:p>
            <a:pPr lvl="1"/>
            <a:r>
              <a:rPr lang="en-US" dirty="0" smtClean="0"/>
              <a:t>Angiotensin/</a:t>
            </a:r>
            <a:r>
              <a:rPr lang="en-US" dirty="0" err="1" smtClean="0"/>
              <a:t>Vasporessin</a:t>
            </a:r>
            <a:r>
              <a:rPr lang="en-US" dirty="0" smtClean="0"/>
              <a:t>/Adrenaline/Noradrenaline/Dopamine/</a:t>
            </a:r>
            <a:r>
              <a:rPr lang="en-US" dirty="0" err="1" smtClean="0"/>
              <a:t>Endothelin</a:t>
            </a:r>
            <a:endParaRPr lang="en-US" dirty="0" smtClean="0"/>
          </a:p>
          <a:p>
            <a:r>
              <a:rPr lang="en-US" dirty="0" smtClean="0"/>
              <a:t>Cardiac Function (</a:t>
            </a:r>
            <a:r>
              <a:rPr lang="en-US" dirty="0" err="1" smtClean="0"/>
              <a:t>Mancarella</a:t>
            </a:r>
            <a:r>
              <a:rPr lang="en-US" dirty="0" smtClean="0"/>
              <a:t>)</a:t>
            </a:r>
          </a:p>
          <a:p>
            <a:pPr lvl="1"/>
            <a:r>
              <a:rPr lang="en-US" dirty="0" smtClean="0"/>
              <a:t>ANP/Adrenaline/Noradrenaline/Acetylcholine</a:t>
            </a:r>
          </a:p>
          <a:p>
            <a:r>
              <a:rPr lang="en-US" dirty="0" smtClean="0"/>
              <a:t>Synaptic Transmission (</a:t>
            </a:r>
            <a:r>
              <a:rPr lang="en-US" dirty="0" err="1" smtClean="0"/>
              <a:t>Adebiyi</a:t>
            </a:r>
            <a:r>
              <a:rPr lang="en-US" dirty="0" smtClean="0"/>
              <a:t>)</a:t>
            </a:r>
          </a:p>
          <a:p>
            <a:pPr lvl="1"/>
            <a:r>
              <a:rPr lang="en-US" dirty="0" smtClean="0"/>
              <a:t>Serotonin/Acetylcholine/GABA/Histamine/Aspartate/Glutamate/NO</a:t>
            </a:r>
          </a:p>
          <a:p>
            <a:endParaRPr lang="en-US" dirty="0"/>
          </a:p>
        </p:txBody>
      </p:sp>
    </p:spTree>
    <p:extLst>
      <p:ext uri="{BB962C8B-B14F-4D97-AF65-F5344CB8AC3E}">
        <p14:creationId xmlns:p14="http://schemas.microsoft.com/office/powerpoint/2010/main" val="2382941500"/>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Learning Objectives</a:t>
            </a:r>
            <a:endParaRPr lang="en-US" dirty="0"/>
          </a:p>
        </p:txBody>
      </p:sp>
      <p:sp>
        <p:nvSpPr>
          <p:cNvPr id="3" name="Content Placeholder 2"/>
          <p:cNvSpPr>
            <a:spLocks noGrp="1"/>
          </p:cNvSpPr>
          <p:nvPr>
            <p:ph idx="1"/>
          </p:nvPr>
        </p:nvSpPr>
        <p:spPr/>
        <p:txBody>
          <a:bodyPr>
            <a:normAutofit fontScale="47500" lnSpcReduction="20000"/>
          </a:bodyPr>
          <a:lstStyle/>
          <a:p>
            <a:r>
              <a:rPr lang="en-US" dirty="0" smtClean="0"/>
              <a:t>Recall </a:t>
            </a:r>
            <a:r>
              <a:rPr lang="en-US" dirty="0"/>
              <a:t>anatomical, biochemical, and functional evidence showing intimate relationships between hypothalamus </a:t>
            </a:r>
            <a:r>
              <a:rPr lang="en-US"/>
              <a:t>and </a:t>
            </a:r>
            <a:r>
              <a:rPr lang="en-US" smtClean="0"/>
              <a:t>pituitary.</a:t>
            </a:r>
            <a:endParaRPr lang="en-US" dirty="0"/>
          </a:p>
          <a:p>
            <a:r>
              <a:rPr lang="en-US" dirty="0" smtClean="0"/>
              <a:t>Describe </a:t>
            </a:r>
            <a:r>
              <a:rPr lang="en-US" dirty="0"/>
              <a:t>how hormones are sensed by the neurons of the hypothalamus, and the role that the blood brain barrier and transport mechanisms play.</a:t>
            </a:r>
          </a:p>
          <a:p>
            <a:r>
              <a:rPr lang="en-US" dirty="0" smtClean="0"/>
              <a:t>Recall </a:t>
            </a:r>
            <a:r>
              <a:rPr lang="en-US" dirty="0"/>
              <a:t>how the central nervous system can integrate with the hypothalamus and modify both hormonal secretions and executive function.</a:t>
            </a:r>
          </a:p>
          <a:p>
            <a:r>
              <a:rPr lang="en-US" dirty="0" smtClean="0"/>
              <a:t>Describe </a:t>
            </a:r>
            <a:r>
              <a:rPr lang="en-US" dirty="0"/>
              <a:t>the differences in how hypothalamic signals are passed to the posterior and anterior pituitary glands.</a:t>
            </a:r>
          </a:p>
          <a:p>
            <a:r>
              <a:rPr lang="en-US" dirty="0" smtClean="0"/>
              <a:t>List </a:t>
            </a:r>
            <a:r>
              <a:rPr lang="en-US" dirty="0"/>
              <a:t>the known hypothalamic hormones which cause release (and release-inhibition) of anterior pituitary hormones, including their </a:t>
            </a:r>
            <a:r>
              <a:rPr lang="en-US" dirty="0" err="1"/>
              <a:t>acronymns</a:t>
            </a:r>
            <a:r>
              <a:rPr lang="en-US" dirty="0"/>
              <a:t>. </a:t>
            </a:r>
          </a:p>
          <a:p>
            <a:r>
              <a:rPr lang="en-US" dirty="0" smtClean="0"/>
              <a:t>Name </a:t>
            </a:r>
            <a:r>
              <a:rPr lang="en-US" dirty="0"/>
              <a:t>two major posterior pituitary hormones, their chemical category, and succinctly describe their secretory mechanism.</a:t>
            </a:r>
          </a:p>
          <a:p>
            <a:r>
              <a:rPr lang="en-US" dirty="0" smtClean="0"/>
              <a:t>Describe </a:t>
            </a:r>
            <a:r>
              <a:rPr lang="en-US" dirty="0"/>
              <a:t>cellular actions of vasopressin in terms of site of actions, receptors, and cellular signals.</a:t>
            </a:r>
          </a:p>
          <a:p>
            <a:r>
              <a:rPr lang="en-US" dirty="0" smtClean="0"/>
              <a:t>Discuss </a:t>
            </a:r>
            <a:r>
              <a:rPr lang="en-US" dirty="0"/>
              <a:t>briefly aquaporin water channels and relation to vasopressin. </a:t>
            </a:r>
          </a:p>
          <a:p>
            <a:r>
              <a:rPr lang="en-US" dirty="0" smtClean="0"/>
              <a:t>Predict </a:t>
            </a:r>
            <a:r>
              <a:rPr lang="en-US" dirty="0"/>
              <a:t>what the changes are expected in urine volume and osmolality and in ECF volume when vasopressin synthesis or secretion is severely impaired. Predict what will happen to water intake. Explain why there can be transient diabetes </a:t>
            </a:r>
            <a:r>
              <a:rPr lang="en-US" dirty="0" err="1"/>
              <a:t>insipidus</a:t>
            </a:r>
            <a:r>
              <a:rPr lang="en-US" dirty="0"/>
              <a:t> following a whiplash injury, and the rationale for therapy during this time. </a:t>
            </a:r>
            <a:endParaRPr lang="en-US" dirty="0" smtClean="0"/>
          </a:p>
          <a:p>
            <a:r>
              <a:rPr lang="en-US" dirty="0" smtClean="0"/>
              <a:t> </a:t>
            </a:r>
            <a:r>
              <a:rPr lang="en-US" dirty="0"/>
              <a:t>Describe the control of vasopressin release.</a:t>
            </a:r>
          </a:p>
          <a:p>
            <a:r>
              <a:rPr lang="en-US" dirty="0" smtClean="0"/>
              <a:t>Describe </a:t>
            </a:r>
            <a:r>
              <a:rPr lang="en-US" dirty="0"/>
              <a:t>the function of oxytocin with respect to delivery and lactation.</a:t>
            </a:r>
          </a:p>
          <a:p>
            <a:endParaRPr lang="en-US" dirty="0"/>
          </a:p>
        </p:txBody>
      </p:sp>
    </p:spTree>
    <p:extLst>
      <p:ext uri="{BB962C8B-B14F-4D97-AF65-F5344CB8AC3E}">
        <p14:creationId xmlns:p14="http://schemas.microsoft.com/office/powerpoint/2010/main" val="116669143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The Hypothalamus Is the Main Site of Endocrine/CNS Integratio</a:t>
            </a:r>
            <a:r>
              <a:rPr lang="en-US" dirty="0"/>
              <a:t>n</a:t>
            </a:r>
          </a:p>
        </p:txBody>
      </p:sp>
      <p:pic>
        <p:nvPicPr>
          <p:cNvPr id="4" name="Picture 3" descr="pituitary-hypothalamus.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3895" y="2039584"/>
            <a:ext cx="6242304" cy="3627120"/>
          </a:xfrm>
          <a:prstGeom prst="rect">
            <a:avLst/>
          </a:prstGeom>
        </p:spPr>
      </p:pic>
    </p:spTree>
    <p:extLst>
      <p:ext uri="{BB962C8B-B14F-4D97-AF65-F5344CB8AC3E}">
        <p14:creationId xmlns:p14="http://schemas.microsoft.com/office/powerpoint/2010/main" val="312049061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How Are Hormones Sensed by the Hypothalamus?</a:t>
            </a:r>
            <a:endParaRPr lang="en-US" dirty="0"/>
          </a:p>
        </p:txBody>
      </p:sp>
      <p:pic>
        <p:nvPicPr>
          <p:cNvPr id="4" name="Picture 3"/>
          <p:cNvPicPr>
            <a:picLocks noChangeAspect="1"/>
          </p:cNvPicPr>
          <p:nvPr/>
        </p:nvPicPr>
        <p:blipFill>
          <a:blip r:embed="rId2"/>
          <a:stretch>
            <a:fillRect/>
          </a:stretch>
        </p:blipFill>
        <p:spPr>
          <a:xfrm>
            <a:off x="1336841" y="1648327"/>
            <a:ext cx="6924843" cy="4985887"/>
          </a:xfrm>
          <a:prstGeom prst="rect">
            <a:avLst/>
          </a:prstGeom>
        </p:spPr>
      </p:pic>
    </p:spTree>
    <p:extLst>
      <p:ext uri="{BB962C8B-B14F-4D97-AF65-F5344CB8AC3E}">
        <p14:creationId xmlns:p14="http://schemas.microsoft.com/office/powerpoint/2010/main" val="240767119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PQuestion"/>
          <p:cNvSpPr>
            <a:spLocks noGrp="1"/>
          </p:cNvSpPr>
          <p:nvPr>
            <p:ph type="title"/>
          </p:nvPr>
        </p:nvSpPr>
        <p:spPr/>
        <p:txBody>
          <a:bodyPr>
            <a:normAutofit fontScale="90000"/>
          </a:bodyPr>
          <a:lstStyle/>
          <a:p>
            <a:pPr eaLnBrk="1" hangingPunct="1"/>
            <a:r>
              <a:rPr lang="en-US" dirty="0" smtClean="0">
                <a:latin typeface="Calibri" charset="0"/>
                <a:ea typeface="MS PGothic" charset="0"/>
              </a:rPr>
              <a:t>Which hormone is </a:t>
            </a:r>
            <a:r>
              <a:rPr lang="en-US" b="1" dirty="0" smtClean="0">
                <a:latin typeface="Calibri" charset="0"/>
                <a:ea typeface="MS PGothic" charset="0"/>
              </a:rPr>
              <a:t>unlikely</a:t>
            </a:r>
            <a:r>
              <a:rPr lang="en-US" dirty="0" smtClean="0">
                <a:latin typeface="Calibri" charset="0"/>
                <a:ea typeface="MS PGothic" charset="0"/>
              </a:rPr>
              <a:t> to be BBB-permeable without transport</a:t>
            </a:r>
            <a:endParaRPr lang="en-US" dirty="0">
              <a:latin typeface="Calibri" charset="0"/>
              <a:ea typeface="MS PGothic" charset="0"/>
            </a:endParaRPr>
          </a:p>
        </p:txBody>
      </p:sp>
      <p:sp>
        <p:nvSpPr>
          <p:cNvPr id="2051" name="TPAnswers"/>
          <p:cNvSpPr>
            <a:spLocks noGrp="1"/>
          </p:cNvSpPr>
          <p:nvPr>
            <p:ph idx="1"/>
            <p:custDataLst>
              <p:tags r:id="rId2"/>
            </p:custDataLst>
          </p:nvPr>
        </p:nvSpPr>
        <p:spPr>
          <a:xfrm>
            <a:off x="457200" y="1600200"/>
            <a:ext cx="4114800" cy="4525963"/>
          </a:xfrm>
        </p:spPr>
        <p:txBody>
          <a:bodyPr/>
          <a:lstStyle/>
          <a:p>
            <a:pPr marL="514350" indent="-514350" eaLnBrk="1" hangingPunct="1">
              <a:buFont typeface="Arial" charset="0"/>
              <a:buAutoNum type="alphaUcPeriod"/>
            </a:pPr>
            <a:r>
              <a:rPr lang="en-US" dirty="0" smtClean="0">
                <a:latin typeface="Calibri" charset="0"/>
                <a:ea typeface="MS PGothic" charset="0"/>
              </a:rPr>
              <a:t>Adrenaline</a:t>
            </a:r>
          </a:p>
          <a:p>
            <a:pPr marL="514350" indent="-514350" eaLnBrk="1" hangingPunct="1">
              <a:buFont typeface="Arial" charset="0"/>
              <a:buAutoNum type="alphaUcPeriod"/>
            </a:pPr>
            <a:r>
              <a:rPr lang="en-US" dirty="0" smtClean="0">
                <a:latin typeface="Calibri" charset="0"/>
                <a:ea typeface="MS PGothic" charset="0"/>
              </a:rPr>
              <a:t>Cortisol</a:t>
            </a:r>
          </a:p>
          <a:p>
            <a:pPr marL="514350" indent="-514350" eaLnBrk="1" hangingPunct="1">
              <a:buFont typeface="Arial" charset="0"/>
              <a:buAutoNum type="alphaUcPeriod"/>
            </a:pPr>
            <a:r>
              <a:rPr lang="en-US" dirty="0" smtClean="0">
                <a:latin typeface="Calibri" charset="0"/>
                <a:ea typeface="MS PGothic" charset="0"/>
              </a:rPr>
              <a:t>Growth Hormone</a:t>
            </a:r>
          </a:p>
          <a:p>
            <a:pPr marL="514350" indent="-514350" eaLnBrk="1" hangingPunct="1">
              <a:buFont typeface="Arial" charset="0"/>
              <a:buAutoNum type="alphaUcPeriod"/>
            </a:pPr>
            <a:r>
              <a:rPr lang="en-US" dirty="0" smtClean="0">
                <a:latin typeface="Calibri" charset="0"/>
                <a:ea typeface="MS PGothic" charset="0"/>
              </a:rPr>
              <a:t>All of the above</a:t>
            </a:r>
            <a:endParaRPr lang="en-US" dirty="0">
              <a:latin typeface="Calibri" charset="0"/>
              <a:ea typeface="MS PGothic" charset="0"/>
            </a:endParaRPr>
          </a:p>
        </p:txBody>
      </p:sp>
      <p:pic>
        <p:nvPicPr>
          <p:cNvPr id="2" name="TPChart" descr="7769BDAFA31B4D8E89A3D97BF389FFDFChart20150308100333920.png"/>
          <p:cNvPicPr>
            <a:picLocks/>
          </p:cNvPicPr>
          <p:nvPr>
            <p:custDataLst>
              <p:tags r:id="rId3"/>
            </p:custDataLst>
          </p:nvPr>
        </p:nvPicPr>
        <p:blipFill>
          <a:blip r:embed="rId6">
            <a:extLst>
              <a:ext uri="{28A0092B-C50C-407E-A947-70E740481C1C}">
                <a14:useLocalDpi xmlns:a14="http://schemas.microsoft.com/office/drawing/2010/main" val="0"/>
              </a:ext>
            </a:extLst>
          </a:blip>
          <a:stretch>
            <a:fillRect/>
          </a:stretch>
        </p:blipFill>
        <p:spPr>
          <a:xfrm>
            <a:off x="4508500" y="1600200"/>
            <a:ext cx="4572000" cy="5143500"/>
          </a:xfrm>
          <a:prstGeom prst="rect">
            <a:avLst/>
          </a:prstGeom>
        </p:spPr>
      </p:pic>
      <p:grpSp>
        <p:nvGrpSpPr>
          <p:cNvPr id="5" name="TPCountdown"/>
          <p:cNvGrpSpPr/>
          <p:nvPr>
            <p:custDataLst>
              <p:tags r:id="rId4"/>
            </p:custDataLst>
          </p:nvPr>
        </p:nvGrpSpPr>
        <p:grpSpPr>
          <a:xfrm>
            <a:off x="8382000" y="6096000"/>
            <a:ext cx="635000" cy="635000"/>
            <a:chOff x="8318500" y="6032500"/>
            <a:chExt cx="635000" cy="635000"/>
          </a:xfrm>
        </p:grpSpPr>
        <p:sp>
          <p:nvSpPr>
            <p:cNvPr id="4" name="CountdownShape"/>
            <p:cNvSpPr/>
            <p:nvPr/>
          </p:nvSpPr>
          <p:spPr>
            <a:xfrm>
              <a:off x="8318500" y="6032500"/>
              <a:ext cx="635000" cy="635000"/>
            </a:xfrm>
            <a:prstGeom prst="bevel">
              <a:avLst/>
            </a:prstGeom>
            <a:effectLst/>
            <a:extLst>
              <a:ext uri="{AF507438-7753-43e0-B8FC-AC1667EBCBE1}">
                <a14:hiddenEffects xmlns:a14="http://schemas.microsoft.com/office/drawing/2010/main">
                  <a:effectLst>
                    <a:outerShdw blurRad="40000" dist="23000" dir="5400000" rotWithShape="0">
                      <a:srgbClr val="000000">
                        <a:alpha val="35000"/>
                      </a:srgbClr>
                    </a:outerShdw>
                  </a:effectLst>
                </a14:hiddenEffects>
              </a:ext>
            </a:ex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untdownText"/>
            <p:cNvSpPr txBox="1"/>
            <p:nvPr/>
          </p:nvSpPr>
          <p:spPr>
            <a:xfrm>
              <a:off x="8318500" y="6032500"/>
              <a:ext cx="635000" cy="635000"/>
            </a:xfrm>
            <a:prstGeom prst="rect">
              <a:avLst/>
            </a:prstGeom>
            <a:noFill/>
            <a:effectLst/>
            <a:extLst>
              <a:ext uri="{AF507438-7753-43e0-B8FC-AC1667EBCBE1}">
                <a14:hiddenEffects xmlns:a14="http://schemas.microsoft.com/office/drawing/2010/main">
                  <a:effectLst/>
                </a14:hiddenEffects>
              </a:ext>
            </a:extLst>
          </p:spPr>
          <p:txBody>
            <a:bodyPr vert="horz" rtlCol="0" anchor="ctr" anchorCtr="1">
              <a:noAutofit/>
            </a:bodyPr>
            <a:lstStyle/>
            <a:p>
              <a:pPr algn="r"/>
              <a:r>
                <a:rPr lang="en-US" sz="2400" b="1" smtClean="0">
                  <a:latin typeface="Tahoma"/>
                </a:rPr>
                <a:t>15</a:t>
              </a:r>
              <a:endParaRPr lang="en-US" sz="2400" b="1">
                <a:latin typeface="Tahoma"/>
              </a:endParaRPr>
            </a:p>
          </p:txBody>
        </p:sp>
      </p:grpSp>
    </p:spTree>
    <p:custDataLst>
      <p:tags r:id="rId1"/>
    </p:custData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Subregions</a:t>
            </a:r>
            <a:r>
              <a:rPr lang="en-US" dirty="0" smtClean="0"/>
              <a:t> of the Hypothalamus</a:t>
            </a:r>
            <a:endParaRPr lang="en-US" dirty="0"/>
          </a:p>
        </p:txBody>
      </p:sp>
      <p:pic>
        <p:nvPicPr>
          <p:cNvPr id="4" name="Picture 3" descr="hypothalamic-nuclei.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0506" y="1229895"/>
            <a:ext cx="5547558" cy="5628104"/>
          </a:xfrm>
          <a:prstGeom prst="rect">
            <a:avLst/>
          </a:prstGeom>
        </p:spPr>
      </p:pic>
    </p:spTree>
    <p:extLst>
      <p:ext uri="{BB962C8B-B14F-4D97-AF65-F5344CB8AC3E}">
        <p14:creationId xmlns:p14="http://schemas.microsoft.com/office/powerpoint/2010/main" val="195720135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The Hypothalamus Projects to and From Other Brain Regions</a:t>
            </a:r>
            <a:endParaRPr lang="en-US" dirty="0"/>
          </a:p>
        </p:txBody>
      </p:sp>
      <p:pic>
        <p:nvPicPr>
          <p:cNvPr id="5" name="Picture 4" descr="reward-circuit.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4490" y="1904177"/>
            <a:ext cx="6512667" cy="4268698"/>
          </a:xfrm>
          <a:prstGeom prst="rect">
            <a:avLst/>
          </a:prstGeom>
        </p:spPr>
      </p:pic>
      <p:sp>
        <p:nvSpPr>
          <p:cNvPr id="6" name="TextBox 5"/>
          <p:cNvSpPr txBox="1"/>
          <p:nvPr/>
        </p:nvSpPr>
        <p:spPr>
          <a:xfrm>
            <a:off x="0" y="6198300"/>
            <a:ext cx="6055895" cy="646331"/>
          </a:xfrm>
          <a:prstGeom prst="rect">
            <a:avLst/>
          </a:prstGeom>
          <a:noFill/>
        </p:spPr>
        <p:txBody>
          <a:bodyPr wrap="square" rtlCol="0">
            <a:spAutoFit/>
          </a:bodyPr>
          <a:lstStyle/>
          <a:p>
            <a:r>
              <a:rPr lang="en-US" dirty="0" err="1" smtClean="0"/>
              <a:t>Kauer</a:t>
            </a:r>
            <a:r>
              <a:rPr lang="en-US" dirty="0" smtClean="0"/>
              <a:t> </a:t>
            </a:r>
            <a:r>
              <a:rPr lang="en-US" dirty="0"/>
              <a:t>JA, </a:t>
            </a:r>
            <a:r>
              <a:rPr lang="en-US" dirty="0" err="1"/>
              <a:t>Malenka</a:t>
            </a:r>
            <a:r>
              <a:rPr lang="en-US" dirty="0"/>
              <a:t> RC (2007) Synaptic plasticity and addiction. Nat Rev </a:t>
            </a:r>
            <a:r>
              <a:rPr lang="en-US" dirty="0" err="1"/>
              <a:t>Neurosci</a:t>
            </a:r>
            <a:r>
              <a:rPr lang="en-US" dirty="0"/>
              <a:t> 8: 844–858. doi:10.1038/nrn2234.</a:t>
            </a:r>
          </a:p>
        </p:txBody>
      </p:sp>
    </p:spTree>
    <p:extLst>
      <p:ext uri="{BB962C8B-B14F-4D97-AF65-F5344CB8AC3E}">
        <p14:creationId xmlns:p14="http://schemas.microsoft.com/office/powerpoint/2010/main" val="325753616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Anatomy of the Pituitary</a:t>
            </a:r>
            <a:endParaRPr lang="en-US" dirty="0"/>
          </a:p>
        </p:txBody>
      </p:sp>
      <p:pic>
        <p:nvPicPr>
          <p:cNvPr id="4" name="Picture 3" descr="pituitary.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2152316"/>
            <a:ext cx="2556033" cy="2566737"/>
          </a:xfrm>
          <a:prstGeom prst="rect">
            <a:avLst/>
          </a:prstGeom>
        </p:spPr>
      </p:pic>
      <p:pic>
        <p:nvPicPr>
          <p:cNvPr id="6" name="Picture 5"/>
          <p:cNvPicPr>
            <a:picLocks noChangeAspect="1"/>
          </p:cNvPicPr>
          <p:nvPr/>
        </p:nvPicPr>
        <p:blipFill>
          <a:blip r:embed="rId4"/>
          <a:stretch>
            <a:fillRect/>
          </a:stretch>
        </p:blipFill>
        <p:spPr>
          <a:xfrm>
            <a:off x="3541426" y="1417638"/>
            <a:ext cx="5482258" cy="4968080"/>
          </a:xfrm>
          <a:prstGeom prst="rect">
            <a:avLst/>
          </a:prstGeom>
        </p:spPr>
      </p:pic>
    </p:spTree>
    <p:extLst>
      <p:ext uri="{BB962C8B-B14F-4D97-AF65-F5344CB8AC3E}">
        <p14:creationId xmlns:p14="http://schemas.microsoft.com/office/powerpoint/2010/main" val="49724179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PQuestion"/>
          <p:cNvSpPr>
            <a:spLocks noGrp="1"/>
          </p:cNvSpPr>
          <p:nvPr>
            <p:ph type="title"/>
          </p:nvPr>
        </p:nvSpPr>
        <p:spPr>
          <a:xfrm>
            <a:off x="457200" y="274638"/>
            <a:ext cx="8623300" cy="1143000"/>
          </a:xfrm>
        </p:spPr>
        <p:txBody>
          <a:bodyPr>
            <a:normAutofit fontScale="90000"/>
          </a:bodyPr>
          <a:lstStyle/>
          <a:p>
            <a:pPr eaLnBrk="1" hangingPunct="1"/>
            <a:r>
              <a:rPr lang="en-US" dirty="0" smtClean="0">
                <a:latin typeface="Calibri" charset="0"/>
                <a:ea typeface="MS PGothic" charset="0"/>
              </a:rPr>
              <a:t>The posterior pituitary is connected to the hypothalamus by neuronal contacts</a:t>
            </a:r>
            <a:endParaRPr lang="en-US" dirty="0">
              <a:latin typeface="Calibri" charset="0"/>
              <a:ea typeface="MS PGothic" charset="0"/>
            </a:endParaRPr>
          </a:p>
        </p:txBody>
      </p:sp>
      <p:sp>
        <p:nvSpPr>
          <p:cNvPr id="2051" name="TPAnswers"/>
          <p:cNvSpPr>
            <a:spLocks noGrp="1"/>
          </p:cNvSpPr>
          <p:nvPr>
            <p:ph idx="1"/>
            <p:custDataLst>
              <p:tags r:id="rId2"/>
            </p:custDataLst>
          </p:nvPr>
        </p:nvSpPr>
        <p:spPr>
          <a:xfrm>
            <a:off x="457200" y="1600200"/>
            <a:ext cx="4114800" cy="4525963"/>
          </a:xfrm>
        </p:spPr>
        <p:txBody>
          <a:bodyPr/>
          <a:lstStyle/>
          <a:p>
            <a:pPr marL="514350" indent="-514350" eaLnBrk="1" hangingPunct="1">
              <a:buFont typeface="Arial" charset="0"/>
              <a:buAutoNum type="alphaUcPeriod"/>
            </a:pPr>
            <a:r>
              <a:rPr lang="en-US" smtClean="0">
                <a:latin typeface="Calibri" charset="0"/>
                <a:ea typeface="MS PGothic" charset="0"/>
              </a:rPr>
              <a:t>True</a:t>
            </a:r>
          </a:p>
          <a:p>
            <a:pPr marL="514350" indent="-514350" eaLnBrk="1" hangingPunct="1">
              <a:buFont typeface="Arial" charset="0"/>
              <a:buAutoNum type="alphaUcPeriod"/>
            </a:pPr>
            <a:r>
              <a:rPr lang="en-US" smtClean="0">
                <a:latin typeface="Calibri" charset="0"/>
                <a:ea typeface="MS PGothic" charset="0"/>
              </a:rPr>
              <a:t>False</a:t>
            </a:r>
            <a:endParaRPr lang="en-US">
              <a:latin typeface="Calibri" charset="0"/>
              <a:ea typeface="MS PGothic" charset="0"/>
            </a:endParaRPr>
          </a:p>
        </p:txBody>
      </p:sp>
      <p:pic>
        <p:nvPicPr>
          <p:cNvPr id="2" name="TPChart" descr="E16F6AE3EF8B43AE880A99494C2D6E66Chart20150308105019128.png"/>
          <p:cNvPicPr>
            <a:picLocks/>
          </p:cNvPicPr>
          <p:nvPr>
            <p:custDataLst>
              <p:tags r:id="rId3"/>
            </p:custDataLst>
          </p:nvPr>
        </p:nvPicPr>
        <p:blipFill>
          <a:blip r:embed="rId6">
            <a:extLst>
              <a:ext uri="{28A0092B-C50C-407E-A947-70E740481C1C}">
                <a14:useLocalDpi xmlns:a14="http://schemas.microsoft.com/office/drawing/2010/main" val="0"/>
              </a:ext>
            </a:extLst>
          </a:blip>
          <a:stretch>
            <a:fillRect/>
          </a:stretch>
        </p:blipFill>
        <p:spPr>
          <a:xfrm>
            <a:off x="4508500" y="1600200"/>
            <a:ext cx="4572000" cy="5143500"/>
          </a:xfrm>
          <a:prstGeom prst="rect">
            <a:avLst/>
          </a:prstGeom>
        </p:spPr>
      </p:pic>
      <p:grpSp>
        <p:nvGrpSpPr>
          <p:cNvPr id="5" name="TPCountdown"/>
          <p:cNvGrpSpPr/>
          <p:nvPr>
            <p:custDataLst>
              <p:tags r:id="rId4"/>
            </p:custDataLst>
          </p:nvPr>
        </p:nvGrpSpPr>
        <p:grpSpPr>
          <a:xfrm>
            <a:off x="8382000" y="6096000"/>
            <a:ext cx="635000" cy="635000"/>
            <a:chOff x="8318500" y="6032500"/>
            <a:chExt cx="635000" cy="635000"/>
          </a:xfrm>
        </p:grpSpPr>
        <p:sp>
          <p:nvSpPr>
            <p:cNvPr id="4" name="CountdownShape"/>
            <p:cNvSpPr/>
            <p:nvPr/>
          </p:nvSpPr>
          <p:spPr>
            <a:xfrm>
              <a:off x="8318500" y="6032500"/>
              <a:ext cx="635000" cy="635000"/>
            </a:xfrm>
            <a:prstGeom prst="bevel">
              <a:avLst/>
            </a:prstGeom>
            <a:effectLst/>
            <a:extLst>
              <a:ext uri="{AF507438-7753-43e0-B8FC-AC1667EBCBE1}">
                <a14:hiddenEffects xmlns:a14="http://schemas.microsoft.com/office/drawing/2010/main">
                  <a:effectLst>
                    <a:outerShdw blurRad="40000" dist="23000" dir="5400000" rotWithShape="0">
                      <a:srgbClr val="000000">
                        <a:alpha val="35000"/>
                      </a:srgbClr>
                    </a:outerShdw>
                  </a:effectLst>
                </a14:hiddenEffects>
              </a:ext>
            </a:ex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untdownText"/>
            <p:cNvSpPr txBox="1"/>
            <p:nvPr/>
          </p:nvSpPr>
          <p:spPr>
            <a:xfrm>
              <a:off x="8318500" y="6032500"/>
              <a:ext cx="635000" cy="635000"/>
            </a:xfrm>
            <a:prstGeom prst="rect">
              <a:avLst/>
            </a:prstGeom>
            <a:noFill/>
            <a:effectLst/>
            <a:extLst>
              <a:ext uri="{AF507438-7753-43e0-B8FC-AC1667EBCBE1}">
                <a14:hiddenEffects xmlns:a14="http://schemas.microsoft.com/office/drawing/2010/main">
                  <a:effectLst/>
                </a14:hiddenEffects>
              </a:ext>
            </a:extLst>
          </p:spPr>
          <p:txBody>
            <a:bodyPr vert="horz" rtlCol="0" anchor="ctr" anchorCtr="1">
              <a:noAutofit/>
            </a:bodyPr>
            <a:lstStyle/>
            <a:p>
              <a:pPr algn="r"/>
              <a:r>
                <a:rPr lang="en-US" sz="2400" b="1" smtClean="0">
                  <a:latin typeface="Tahoma"/>
                </a:rPr>
                <a:t>15</a:t>
              </a:r>
              <a:endParaRPr lang="en-US" sz="2400" b="1">
                <a:latin typeface="Tahoma"/>
              </a:endParaRPr>
            </a:p>
          </p:txBody>
        </p:sp>
      </p:grpSp>
    </p:spTree>
    <p:custDataLst>
      <p:tags r:id="rId1"/>
    </p:custData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PQuestion"/>
          <p:cNvSpPr>
            <a:spLocks noGrp="1"/>
          </p:cNvSpPr>
          <p:nvPr>
            <p:ph type="title"/>
          </p:nvPr>
        </p:nvSpPr>
        <p:spPr>
          <a:xfrm>
            <a:off x="0" y="274638"/>
            <a:ext cx="9080500" cy="1325562"/>
          </a:xfrm>
        </p:spPr>
        <p:txBody>
          <a:bodyPr>
            <a:normAutofit fontScale="90000"/>
          </a:bodyPr>
          <a:lstStyle/>
          <a:p>
            <a:pPr eaLnBrk="1" hangingPunct="1"/>
            <a:r>
              <a:rPr lang="en-US" dirty="0" smtClean="0">
                <a:latin typeface="Calibri" charset="0"/>
                <a:ea typeface="MS PGothic" charset="0"/>
              </a:rPr>
              <a:t>The hypothalamus wants to direct the anterior pituitary to secrete ACTH.  How would this be done</a:t>
            </a:r>
            <a:endParaRPr lang="en-US" dirty="0">
              <a:latin typeface="Calibri" charset="0"/>
              <a:ea typeface="MS PGothic" charset="0"/>
            </a:endParaRPr>
          </a:p>
        </p:txBody>
      </p:sp>
      <p:sp>
        <p:nvSpPr>
          <p:cNvPr id="2051" name="TPAnswers"/>
          <p:cNvSpPr>
            <a:spLocks noGrp="1"/>
          </p:cNvSpPr>
          <p:nvPr>
            <p:ph idx="1"/>
            <p:custDataLst>
              <p:tags r:id="rId2"/>
            </p:custDataLst>
          </p:nvPr>
        </p:nvSpPr>
        <p:spPr>
          <a:xfrm>
            <a:off x="457200" y="1898316"/>
            <a:ext cx="4114800" cy="4227847"/>
          </a:xfrm>
        </p:spPr>
        <p:txBody>
          <a:bodyPr>
            <a:normAutofit fontScale="92500" lnSpcReduction="10000"/>
          </a:bodyPr>
          <a:lstStyle/>
          <a:p>
            <a:pPr marL="514350" indent="-514350" eaLnBrk="1" hangingPunct="1">
              <a:buFont typeface="Arial" charset="0"/>
              <a:buAutoNum type="alphaUcPeriod"/>
            </a:pPr>
            <a:r>
              <a:rPr lang="en-US" dirty="0" smtClean="0">
                <a:latin typeface="Calibri" charset="0"/>
                <a:ea typeface="MS PGothic" charset="0"/>
              </a:rPr>
              <a:t>Hypothalamic neurons project to ACTH releasing cells</a:t>
            </a:r>
          </a:p>
          <a:p>
            <a:pPr marL="514350" indent="-514350" eaLnBrk="1" hangingPunct="1">
              <a:buFont typeface="Arial" charset="0"/>
              <a:buAutoNum type="alphaUcPeriod"/>
            </a:pPr>
            <a:r>
              <a:rPr lang="en-US" dirty="0" smtClean="0">
                <a:latin typeface="Calibri" charset="0"/>
                <a:ea typeface="MS PGothic" charset="0"/>
              </a:rPr>
              <a:t>Hypothalamic neurons release a ACTH-releasing hormone</a:t>
            </a:r>
          </a:p>
          <a:p>
            <a:pPr marL="514350" indent="-514350" eaLnBrk="1" hangingPunct="1">
              <a:buFont typeface="Arial" charset="0"/>
              <a:buAutoNum type="alphaUcPeriod"/>
            </a:pPr>
            <a:r>
              <a:rPr lang="en-US" dirty="0" smtClean="0">
                <a:latin typeface="Calibri" charset="0"/>
                <a:ea typeface="MS PGothic" charset="0"/>
              </a:rPr>
              <a:t>Neither A nor B</a:t>
            </a:r>
          </a:p>
          <a:p>
            <a:pPr marL="514350" indent="-514350" eaLnBrk="1" hangingPunct="1">
              <a:buFont typeface="Arial" charset="0"/>
              <a:buAutoNum type="alphaUcPeriod"/>
            </a:pPr>
            <a:r>
              <a:rPr lang="en-US" dirty="0" smtClean="0">
                <a:latin typeface="Calibri" charset="0"/>
                <a:ea typeface="MS PGothic" charset="0"/>
              </a:rPr>
              <a:t>Both A + B</a:t>
            </a:r>
            <a:endParaRPr lang="en-US" dirty="0">
              <a:latin typeface="Calibri" charset="0"/>
              <a:ea typeface="MS PGothic" charset="0"/>
            </a:endParaRPr>
          </a:p>
        </p:txBody>
      </p:sp>
      <p:pic>
        <p:nvPicPr>
          <p:cNvPr id="2" name="TPChart" descr="571E304AB3924E8CB1D3067FDF5E236DChart20150308105329890.png"/>
          <p:cNvPicPr>
            <a:picLocks/>
          </p:cNvPicPr>
          <p:nvPr>
            <p:custDataLst>
              <p:tags r:id="rId3"/>
            </p:custDataLst>
          </p:nvPr>
        </p:nvPicPr>
        <p:blipFill>
          <a:blip r:embed="rId6">
            <a:extLst>
              <a:ext uri="{28A0092B-C50C-407E-A947-70E740481C1C}">
                <a14:useLocalDpi xmlns:a14="http://schemas.microsoft.com/office/drawing/2010/main" val="0"/>
              </a:ext>
            </a:extLst>
          </a:blip>
          <a:stretch>
            <a:fillRect/>
          </a:stretch>
        </p:blipFill>
        <p:spPr>
          <a:xfrm>
            <a:off x="4508500" y="1991894"/>
            <a:ext cx="4572000" cy="4751805"/>
          </a:xfrm>
          <a:prstGeom prst="rect">
            <a:avLst/>
          </a:prstGeom>
        </p:spPr>
      </p:pic>
      <p:grpSp>
        <p:nvGrpSpPr>
          <p:cNvPr id="5" name="TPCountdown"/>
          <p:cNvGrpSpPr/>
          <p:nvPr>
            <p:custDataLst>
              <p:tags r:id="rId4"/>
            </p:custDataLst>
          </p:nvPr>
        </p:nvGrpSpPr>
        <p:grpSpPr>
          <a:xfrm>
            <a:off x="8382000" y="6096000"/>
            <a:ext cx="635000" cy="635000"/>
            <a:chOff x="8318500" y="6032500"/>
            <a:chExt cx="635000" cy="635000"/>
          </a:xfrm>
        </p:grpSpPr>
        <p:sp>
          <p:nvSpPr>
            <p:cNvPr id="4" name="CountdownShape"/>
            <p:cNvSpPr/>
            <p:nvPr/>
          </p:nvSpPr>
          <p:spPr>
            <a:xfrm>
              <a:off x="8318500" y="6032500"/>
              <a:ext cx="635000" cy="635000"/>
            </a:xfrm>
            <a:prstGeom prst="bevel">
              <a:avLst/>
            </a:prstGeom>
            <a:effectLst/>
            <a:extLst>
              <a:ext uri="{AF507438-7753-43e0-B8FC-AC1667EBCBE1}">
                <a14:hiddenEffects xmlns:a14="http://schemas.microsoft.com/office/drawing/2010/main">
                  <a:effectLst>
                    <a:outerShdw blurRad="40000" dist="23000" dir="5400000" rotWithShape="0">
                      <a:srgbClr val="000000">
                        <a:alpha val="35000"/>
                      </a:srgbClr>
                    </a:outerShdw>
                  </a:effectLst>
                </a14:hiddenEffects>
              </a:ext>
            </a:ex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untdownText"/>
            <p:cNvSpPr txBox="1"/>
            <p:nvPr/>
          </p:nvSpPr>
          <p:spPr>
            <a:xfrm>
              <a:off x="8318500" y="6032500"/>
              <a:ext cx="635000" cy="635000"/>
            </a:xfrm>
            <a:prstGeom prst="rect">
              <a:avLst/>
            </a:prstGeom>
            <a:noFill/>
            <a:effectLst/>
            <a:extLst>
              <a:ext uri="{AF507438-7753-43e0-B8FC-AC1667EBCBE1}">
                <a14:hiddenEffects xmlns:a14="http://schemas.microsoft.com/office/drawing/2010/main">
                  <a:effectLst/>
                </a14:hiddenEffects>
              </a:ext>
            </a:extLst>
          </p:spPr>
          <p:txBody>
            <a:bodyPr vert="horz" rtlCol="0" anchor="ctr" anchorCtr="1">
              <a:noAutofit/>
            </a:bodyPr>
            <a:lstStyle/>
            <a:p>
              <a:pPr algn="r"/>
              <a:r>
                <a:rPr lang="en-US" sz="2400" b="1" smtClean="0">
                  <a:latin typeface="Tahoma"/>
                </a:rPr>
                <a:t>15</a:t>
              </a:r>
              <a:endParaRPr lang="en-US" sz="2400" b="1">
                <a:latin typeface="Tahoma"/>
              </a:endParaRPr>
            </a:p>
          </p:txBody>
        </p:sp>
      </p:grpSp>
    </p:spTree>
    <p:custDataLst>
      <p:tags r:id="rId1"/>
    </p:custData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Anterior Pituitary</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04797293"/>
              </p:ext>
            </p:extLst>
          </p:nvPr>
        </p:nvGraphicFramePr>
        <p:xfrm>
          <a:off x="0" y="1663032"/>
          <a:ext cx="5505117" cy="2494280"/>
        </p:xfrm>
        <a:graphic>
          <a:graphicData uri="http://schemas.openxmlformats.org/drawingml/2006/table">
            <a:tbl>
              <a:tblPr firstRow="1" bandRow="1">
                <a:tableStyleId>{5C22544A-7EE6-4342-B048-85BDC9FD1C3A}</a:tableStyleId>
              </a:tblPr>
              <a:tblGrid>
                <a:gridCol w="1742520"/>
                <a:gridCol w="2156346"/>
                <a:gridCol w="1606251"/>
              </a:tblGrid>
              <a:tr h="370840">
                <a:tc>
                  <a:txBody>
                    <a:bodyPr/>
                    <a:lstStyle/>
                    <a:p>
                      <a:r>
                        <a:rPr lang="en-US" dirty="0" smtClean="0"/>
                        <a:t>Hypothalamic</a:t>
                      </a:r>
                      <a:endParaRPr lang="en-US" dirty="0"/>
                    </a:p>
                  </a:txBody>
                  <a:tcPr/>
                </a:tc>
                <a:tc>
                  <a:txBody>
                    <a:bodyPr/>
                    <a:lstStyle/>
                    <a:p>
                      <a:r>
                        <a:rPr lang="en-US" dirty="0" smtClean="0"/>
                        <a:t>Anterior</a:t>
                      </a:r>
                      <a:r>
                        <a:rPr lang="en-US" baseline="0" dirty="0" smtClean="0"/>
                        <a:t> Pituitary</a:t>
                      </a:r>
                      <a:endParaRPr lang="en-US" dirty="0"/>
                    </a:p>
                  </a:txBody>
                  <a:tcPr/>
                </a:tc>
                <a:tc>
                  <a:txBody>
                    <a:bodyPr/>
                    <a:lstStyle/>
                    <a:p>
                      <a:r>
                        <a:rPr lang="en-US" dirty="0" smtClean="0"/>
                        <a:t>Cells</a:t>
                      </a:r>
                      <a:endParaRPr lang="en-US" dirty="0"/>
                    </a:p>
                  </a:txBody>
                  <a:tcPr/>
                </a:tc>
              </a:tr>
              <a:tr h="370840">
                <a:tc>
                  <a:txBody>
                    <a:bodyPr/>
                    <a:lstStyle/>
                    <a:p>
                      <a:r>
                        <a:rPr lang="en-US" dirty="0" smtClean="0"/>
                        <a:t>CRH</a:t>
                      </a:r>
                      <a:endParaRPr lang="en-US" dirty="0"/>
                    </a:p>
                  </a:txBody>
                  <a:tcPr/>
                </a:tc>
                <a:tc>
                  <a:txBody>
                    <a:bodyPr/>
                    <a:lstStyle/>
                    <a:p>
                      <a:r>
                        <a:rPr lang="en-US" dirty="0" smtClean="0"/>
                        <a:t>ACTH</a:t>
                      </a:r>
                      <a:endParaRPr lang="en-US" dirty="0"/>
                    </a:p>
                  </a:txBody>
                  <a:tcPr/>
                </a:tc>
                <a:tc>
                  <a:txBody>
                    <a:bodyPr/>
                    <a:lstStyle/>
                    <a:p>
                      <a:r>
                        <a:rPr lang="en-US" dirty="0" err="1" smtClean="0">
                          <a:solidFill>
                            <a:schemeClr val="accent1">
                              <a:lumMod val="75000"/>
                            </a:schemeClr>
                          </a:solidFill>
                        </a:rPr>
                        <a:t>Corticotropes</a:t>
                      </a:r>
                      <a:endParaRPr lang="en-US" dirty="0">
                        <a:solidFill>
                          <a:schemeClr val="accent1">
                            <a:lumMod val="75000"/>
                          </a:schemeClr>
                        </a:solidFill>
                      </a:endParaRPr>
                    </a:p>
                  </a:txBody>
                  <a:tcPr/>
                </a:tc>
              </a:tr>
              <a:tr h="370840">
                <a:tc>
                  <a:txBody>
                    <a:bodyPr/>
                    <a:lstStyle/>
                    <a:p>
                      <a:r>
                        <a:rPr lang="en-US" dirty="0" smtClean="0"/>
                        <a:t>TRH</a:t>
                      </a:r>
                      <a:endParaRPr lang="en-US" dirty="0"/>
                    </a:p>
                  </a:txBody>
                  <a:tcPr/>
                </a:tc>
                <a:tc>
                  <a:txBody>
                    <a:bodyPr/>
                    <a:lstStyle/>
                    <a:p>
                      <a:r>
                        <a:rPr lang="en-US" dirty="0" smtClean="0"/>
                        <a:t>TSH/Prolactin</a:t>
                      </a:r>
                      <a:endParaRPr lang="en-US" dirty="0"/>
                    </a:p>
                  </a:txBody>
                  <a:tcPr/>
                </a:tc>
                <a:tc>
                  <a:txBody>
                    <a:bodyPr/>
                    <a:lstStyle/>
                    <a:p>
                      <a:r>
                        <a:rPr lang="en-US" dirty="0" err="1" smtClean="0">
                          <a:solidFill>
                            <a:schemeClr val="accent6">
                              <a:lumMod val="60000"/>
                              <a:lumOff val="40000"/>
                            </a:schemeClr>
                          </a:solidFill>
                        </a:rPr>
                        <a:t>Thyrotropes</a:t>
                      </a:r>
                      <a:r>
                        <a:rPr lang="en-US" dirty="0" smtClean="0"/>
                        <a:t>/</a:t>
                      </a:r>
                    </a:p>
                    <a:p>
                      <a:r>
                        <a:rPr lang="en-US" dirty="0" err="1" smtClean="0">
                          <a:solidFill>
                            <a:srgbClr val="FF0000"/>
                          </a:solidFill>
                        </a:rPr>
                        <a:t>Prolactins</a:t>
                      </a:r>
                      <a:endParaRPr lang="en-US" dirty="0">
                        <a:solidFill>
                          <a:srgbClr val="FF0000"/>
                        </a:solidFill>
                      </a:endParaRPr>
                    </a:p>
                  </a:txBody>
                  <a:tcPr/>
                </a:tc>
              </a:tr>
              <a:tr h="370840">
                <a:tc>
                  <a:txBody>
                    <a:bodyPr/>
                    <a:lstStyle/>
                    <a:p>
                      <a:r>
                        <a:rPr lang="en-US" dirty="0" err="1" smtClean="0"/>
                        <a:t>GnRH</a:t>
                      </a:r>
                      <a:endParaRPr lang="en-US" dirty="0"/>
                    </a:p>
                  </a:txBody>
                  <a:tcPr/>
                </a:tc>
                <a:tc>
                  <a:txBody>
                    <a:bodyPr/>
                    <a:lstStyle/>
                    <a:p>
                      <a:r>
                        <a:rPr lang="en-US" dirty="0" smtClean="0"/>
                        <a:t>LH/FSH</a:t>
                      </a:r>
                      <a:endParaRPr lang="en-US" dirty="0"/>
                    </a:p>
                  </a:txBody>
                  <a:tcPr/>
                </a:tc>
                <a:tc>
                  <a:txBody>
                    <a:bodyPr/>
                    <a:lstStyle/>
                    <a:p>
                      <a:r>
                        <a:rPr lang="en-US" dirty="0" err="1" smtClean="0"/>
                        <a:t>Gonadotropes</a:t>
                      </a:r>
                      <a:endParaRPr lang="en-US" dirty="0"/>
                    </a:p>
                  </a:txBody>
                  <a:tcPr/>
                </a:tc>
              </a:tr>
              <a:tr h="370840">
                <a:tc>
                  <a:txBody>
                    <a:bodyPr/>
                    <a:lstStyle/>
                    <a:p>
                      <a:r>
                        <a:rPr lang="en-US" dirty="0" smtClean="0"/>
                        <a:t>GHRH</a:t>
                      </a:r>
                      <a:endParaRPr lang="en-US" dirty="0"/>
                    </a:p>
                  </a:txBody>
                  <a:tcPr/>
                </a:tc>
                <a:tc>
                  <a:txBody>
                    <a:bodyPr/>
                    <a:lstStyle/>
                    <a:p>
                      <a:r>
                        <a:rPr lang="en-US" dirty="0" smtClean="0"/>
                        <a:t>GH (increase)</a:t>
                      </a:r>
                      <a:endParaRPr lang="en-US" dirty="0"/>
                    </a:p>
                  </a:txBody>
                  <a:tcPr/>
                </a:tc>
                <a:tc>
                  <a:txBody>
                    <a:bodyPr/>
                    <a:lstStyle/>
                    <a:p>
                      <a:r>
                        <a:rPr lang="en-US" dirty="0" err="1" smtClean="0">
                          <a:solidFill>
                            <a:srgbClr val="E46C0A"/>
                          </a:solidFill>
                        </a:rPr>
                        <a:t>Somatotropes</a:t>
                      </a:r>
                      <a:endParaRPr lang="en-US" dirty="0">
                        <a:solidFill>
                          <a:srgbClr val="E46C0A"/>
                        </a:solidFill>
                      </a:endParaRPr>
                    </a:p>
                  </a:txBody>
                  <a:tcPr/>
                </a:tc>
              </a:tr>
              <a:tr h="370840">
                <a:tc>
                  <a:txBody>
                    <a:bodyPr/>
                    <a:lstStyle/>
                    <a:p>
                      <a:r>
                        <a:rPr lang="en-US" dirty="0" err="1" smtClean="0"/>
                        <a:t>Somatostatin</a:t>
                      </a:r>
                      <a:endParaRPr lang="en-US" dirty="0"/>
                    </a:p>
                  </a:txBody>
                  <a:tcPr/>
                </a:tc>
                <a:tc>
                  <a:txBody>
                    <a:bodyPr/>
                    <a:lstStyle/>
                    <a:p>
                      <a:r>
                        <a:rPr lang="en-US" dirty="0" smtClean="0"/>
                        <a:t>GH (decrease)</a:t>
                      </a:r>
                      <a:endParaRPr lang="en-US" dirty="0"/>
                    </a:p>
                  </a:txBody>
                  <a:tcPr/>
                </a:tc>
                <a:tc>
                  <a:txBody>
                    <a:bodyPr/>
                    <a:lstStyle/>
                    <a:p>
                      <a:r>
                        <a:rPr lang="en-US" dirty="0" err="1" smtClean="0">
                          <a:solidFill>
                            <a:srgbClr val="E46C0A"/>
                          </a:solidFill>
                        </a:rPr>
                        <a:t>Somatotropes</a:t>
                      </a:r>
                      <a:endParaRPr lang="en-US" dirty="0">
                        <a:solidFill>
                          <a:srgbClr val="E46C0A"/>
                        </a:solidFill>
                      </a:endParaRPr>
                    </a:p>
                  </a:txBody>
                  <a:tcPr/>
                </a:tc>
              </a:tr>
            </a:tbl>
          </a:graphicData>
        </a:graphic>
      </p:graphicFrame>
      <p:pic>
        <p:nvPicPr>
          <p:cNvPr id="5" name="Picture 4"/>
          <p:cNvPicPr>
            <a:picLocks noChangeAspect="1"/>
          </p:cNvPicPr>
          <p:nvPr/>
        </p:nvPicPr>
        <p:blipFill rotWithShape="1">
          <a:blip r:embed="rId3"/>
          <a:srcRect l="57719"/>
          <a:stretch/>
        </p:blipFill>
        <p:spPr>
          <a:xfrm>
            <a:off x="5735052" y="1287379"/>
            <a:ext cx="3221789" cy="3886200"/>
          </a:xfrm>
          <a:prstGeom prst="rect">
            <a:avLst/>
          </a:prstGeom>
        </p:spPr>
      </p:pic>
      <p:pic>
        <p:nvPicPr>
          <p:cNvPr id="6" name="Picture 5"/>
          <p:cNvPicPr>
            <a:picLocks noChangeAspect="1"/>
          </p:cNvPicPr>
          <p:nvPr/>
        </p:nvPicPr>
        <p:blipFill>
          <a:blip r:embed="rId4"/>
          <a:stretch>
            <a:fillRect/>
          </a:stretch>
        </p:blipFill>
        <p:spPr>
          <a:xfrm>
            <a:off x="117644" y="4157312"/>
            <a:ext cx="4411579" cy="2691063"/>
          </a:xfrm>
          <a:prstGeom prst="rect">
            <a:avLst/>
          </a:prstGeom>
        </p:spPr>
      </p:pic>
      <p:sp>
        <p:nvSpPr>
          <p:cNvPr id="7" name="TextBox 6"/>
          <p:cNvSpPr txBox="1"/>
          <p:nvPr/>
        </p:nvSpPr>
        <p:spPr>
          <a:xfrm>
            <a:off x="3930317" y="5601368"/>
            <a:ext cx="5213684" cy="923330"/>
          </a:xfrm>
          <a:prstGeom prst="rect">
            <a:avLst/>
          </a:prstGeom>
          <a:noFill/>
        </p:spPr>
        <p:txBody>
          <a:bodyPr wrap="square" rtlCol="0">
            <a:spAutoFit/>
          </a:bodyPr>
          <a:lstStyle/>
          <a:p>
            <a:r>
              <a:rPr lang="en-US" dirty="0" err="1" smtClean="0"/>
              <a:t>Asa</a:t>
            </a:r>
            <a:r>
              <a:rPr lang="en-US" dirty="0" smtClean="0"/>
              <a:t> </a:t>
            </a:r>
            <a:r>
              <a:rPr lang="en-US" dirty="0"/>
              <a:t>SL, </a:t>
            </a:r>
            <a:r>
              <a:rPr lang="en-US" dirty="0" err="1"/>
              <a:t>Ezzat</a:t>
            </a:r>
            <a:r>
              <a:rPr lang="en-US" dirty="0"/>
              <a:t> S (2009) The pathogenesis of pituitary tumors. </a:t>
            </a:r>
            <a:r>
              <a:rPr lang="en-US" dirty="0" err="1"/>
              <a:t>Annu</a:t>
            </a:r>
            <a:r>
              <a:rPr lang="en-US" dirty="0"/>
              <a:t> Rev </a:t>
            </a:r>
            <a:r>
              <a:rPr lang="en-US" dirty="0" err="1"/>
              <a:t>Pathol</a:t>
            </a:r>
            <a:r>
              <a:rPr lang="en-US" dirty="0"/>
              <a:t> 4: 97–126. doi:10.1146/annurev.pathol.4.110807.092259.</a:t>
            </a:r>
          </a:p>
        </p:txBody>
      </p:sp>
    </p:spTree>
    <p:extLst>
      <p:ext uri="{BB962C8B-B14F-4D97-AF65-F5344CB8AC3E}">
        <p14:creationId xmlns:p14="http://schemas.microsoft.com/office/powerpoint/2010/main" val="383411744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heckerboard(across)">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linds(horizontal)">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Organ Systems</a:t>
            </a:r>
            <a:endParaRPr lang="en-US" dirty="0"/>
          </a:p>
        </p:txBody>
      </p:sp>
      <p:pic>
        <p:nvPicPr>
          <p:cNvPr id="4" name="Picture 3"/>
          <p:cNvPicPr>
            <a:picLocks noChangeAspect="1"/>
          </p:cNvPicPr>
          <p:nvPr/>
        </p:nvPicPr>
        <p:blipFill>
          <a:blip r:embed="rId3"/>
          <a:stretch>
            <a:fillRect/>
          </a:stretch>
        </p:blipFill>
        <p:spPr>
          <a:xfrm>
            <a:off x="1803400" y="1613877"/>
            <a:ext cx="5524500" cy="4711700"/>
          </a:xfrm>
          <a:prstGeom prst="rect">
            <a:avLst/>
          </a:prstGeom>
        </p:spPr>
      </p:pic>
    </p:spTree>
    <p:extLst>
      <p:ext uri="{BB962C8B-B14F-4D97-AF65-F5344CB8AC3E}">
        <p14:creationId xmlns:p14="http://schemas.microsoft.com/office/powerpoint/2010/main" val="1546471719"/>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PQuestion"/>
          <p:cNvSpPr>
            <a:spLocks noGrp="1"/>
          </p:cNvSpPr>
          <p:nvPr>
            <p:ph type="title"/>
          </p:nvPr>
        </p:nvSpPr>
        <p:spPr/>
        <p:txBody>
          <a:bodyPr>
            <a:normAutofit fontScale="90000"/>
          </a:bodyPr>
          <a:lstStyle/>
          <a:p>
            <a:pPr eaLnBrk="1" hangingPunct="1"/>
            <a:r>
              <a:rPr lang="en-US" dirty="0" smtClean="0">
                <a:latin typeface="Calibri" charset="0"/>
                <a:ea typeface="MS PGothic" charset="0"/>
              </a:rPr>
              <a:t>How Is Specificity Achieved in </a:t>
            </a:r>
            <a:r>
              <a:rPr lang="en-US" dirty="0" err="1" smtClean="0">
                <a:latin typeface="Calibri" charset="0"/>
                <a:ea typeface="MS PGothic" charset="0"/>
              </a:rPr>
              <a:t>Hypothalic</a:t>
            </a:r>
            <a:r>
              <a:rPr lang="en-US" dirty="0" smtClean="0">
                <a:latin typeface="Calibri" charset="0"/>
                <a:ea typeface="MS PGothic" charset="0"/>
              </a:rPr>
              <a:t>-Anterior Pituitary Signaling</a:t>
            </a:r>
            <a:endParaRPr lang="en-US" dirty="0">
              <a:latin typeface="Calibri" charset="0"/>
              <a:ea typeface="MS PGothic" charset="0"/>
            </a:endParaRPr>
          </a:p>
        </p:txBody>
      </p:sp>
      <p:sp>
        <p:nvSpPr>
          <p:cNvPr id="2051" name="TPAnswers"/>
          <p:cNvSpPr>
            <a:spLocks noGrp="1"/>
          </p:cNvSpPr>
          <p:nvPr>
            <p:ph idx="1"/>
            <p:custDataLst>
              <p:tags r:id="rId2"/>
            </p:custDataLst>
          </p:nvPr>
        </p:nvSpPr>
        <p:spPr>
          <a:xfrm>
            <a:off x="457200" y="1600200"/>
            <a:ext cx="4114800" cy="4525963"/>
          </a:xfrm>
        </p:spPr>
        <p:txBody>
          <a:bodyPr>
            <a:normAutofit/>
          </a:bodyPr>
          <a:lstStyle/>
          <a:p>
            <a:pPr marL="514350" indent="-514350" eaLnBrk="1" hangingPunct="1">
              <a:buFont typeface="Arial" charset="0"/>
              <a:buAutoNum type="alphaUcPeriod"/>
            </a:pPr>
            <a:r>
              <a:rPr lang="en-US" dirty="0" smtClean="0">
                <a:latin typeface="Calibri" charset="0"/>
                <a:ea typeface="MS PGothic" charset="0"/>
              </a:rPr>
              <a:t>Specialized target cells</a:t>
            </a:r>
          </a:p>
          <a:p>
            <a:pPr marL="514350" indent="-514350" eaLnBrk="1" hangingPunct="1">
              <a:buFont typeface="Arial" charset="0"/>
              <a:buAutoNum type="alphaUcPeriod"/>
            </a:pPr>
            <a:r>
              <a:rPr lang="en-US" dirty="0" smtClean="0">
                <a:latin typeface="Calibri" charset="0"/>
                <a:ea typeface="MS PGothic" charset="0"/>
              </a:rPr>
              <a:t>Specific and direct neuronal connections</a:t>
            </a:r>
          </a:p>
          <a:p>
            <a:pPr marL="514350" indent="-514350" eaLnBrk="1" hangingPunct="1">
              <a:buFont typeface="Arial" charset="0"/>
              <a:buAutoNum type="alphaUcPeriod"/>
            </a:pPr>
            <a:r>
              <a:rPr lang="en-US" dirty="0" smtClean="0">
                <a:latin typeface="Calibri" charset="0"/>
                <a:ea typeface="MS PGothic" charset="0"/>
              </a:rPr>
              <a:t>Different signaling cascades</a:t>
            </a:r>
          </a:p>
          <a:p>
            <a:pPr marL="514350" indent="-514350" eaLnBrk="1" hangingPunct="1">
              <a:buFont typeface="Arial" charset="0"/>
              <a:buAutoNum type="alphaUcPeriod"/>
            </a:pPr>
            <a:r>
              <a:rPr lang="en-US" dirty="0" smtClean="0">
                <a:latin typeface="Calibri" charset="0"/>
                <a:ea typeface="MS PGothic" charset="0"/>
              </a:rPr>
              <a:t>All of the above</a:t>
            </a:r>
            <a:endParaRPr lang="en-US" dirty="0">
              <a:latin typeface="Calibri" charset="0"/>
              <a:ea typeface="MS PGothic" charset="0"/>
            </a:endParaRPr>
          </a:p>
        </p:txBody>
      </p:sp>
      <p:pic>
        <p:nvPicPr>
          <p:cNvPr id="2" name="TPChart" descr="049C68065F24426C9B4ACE621D055452Chart20150308112129331.png"/>
          <p:cNvPicPr>
            <a:picLocks/>
          </p:cNvPicPr>
          <p:nvPr>
            <p:custDataLst>
              <p:tags r:id="rId3"/>
            </p:custDataLst>
          </p:nvPr>
        </p:nvPicPr>
        <p:blipFill>
          <a:blip r:embed="rId5">
            <a:extLst>
              <a:ext uri="{28A0092B-C50C-407E-A947-70E740481C1C}">
                <a14:useLocalDpi xmlns:a14="http://schemas.microsoft.com/office/drawing/2010/main" val="0"/>
              </a:ext>
            </a:extLst>
          </a:blip>
          <a:stretch>
            <a:fillRect/>
          </a:stretch>
        </p:blipFill>
        <p:spPr>
          <a:xfrm>
            <a:off x="4508500" y="1600200"/>
            <a:ext cx="4572000" cy="5143500"/>
          </a:xfrm>
          <a:prstGeom prst="rect">
            <a:avLst/>
          </a:prstGeom>
        </p:spPr>
      </p:pic>
    </p:spTree>
    <p:custDataLst>
      <p:tags r:id="rId1"/>
    </p:custData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7263" y="274638"/>
            <a:ext cx="9371263" cy="1143000"/>
          </a:xfrm>
        </p:spPr>
        <p:txBody>
          <a:bodyPr>
            <a:normAutofit fontScale="90000"/>
          </a:bodyPr>
          <a:lstStyle/>
          <a:p>
            <a:r>
              <a:rPr lang="en-US" dirty="0" smtClean="0"/>
              <a:t>The Infundibulum and the Posterior Pituitary</a:t>
            </a:r>
            <a:endParaRPr lang="en-US" dirty="0"/>
          </a:p>
        </p:txBody>
      </p:sp>
      <p:pic>
        <p:nvPicPr>
          <p:cNvPr id="4" name="Picture 3"/>
          <p:cNvPicPr>
            <a:picLocks noChangeAspect="1"/>
          </p:cNvPicPr>
          <p:nvPr/>
        </p:nvPicPr>
        <p:blipFill>
          <a:blip r:embed="rId3"/>
          <a:stretch>
            <a:fillRect/>
          </a:stretch>
        </p:blipFill>
        <p:spPr>
          <a:xfrm>
            <a:off x="1986547" y="1397196"/>
            <a:ext cx="5579979" cy="5333803"/>
          </a:xfrm>
          <a:prstGeom prst="rect">
            <a:avLst/>
          </a:prstGeom>
        </p:spPr>
      </p:pic>
    </p:spTree>
    <p:extLst>
      <p:ext uri="{BB962C8B-B14F-4D97-AF65-F5344CB8AC3E}">
        <p14:creationId xmlns:p14="http://schemas.microsoft.com/office/powerpoint/2010/main" val="3693783302"/>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Vasopressin</a:t>
            </a:r>
            <a:endParaRPr lang="en-US" dirty="0"/>
          </a:p>
        </p:txBody>
      </p:sp>
      <p:graphicFrame>
        <p:nvGraphicFramePr>
          <p:cNvPr id="4" name="Content Placeholder 4"/>
          <p:cNvGraphicFramePr>
            <a:graphicFrameLocks noGrp="1"/>
          </p:cNvGraphicFramePr>
          <p:nvPr>
            <p:ph idx="1"/>
            <p:extLst>
              <p:ext uri="{D42A27DB-BD31-4B8C-83A1-F6EECF244321}">
                <p14:modId xmlns:p14="http://schemas.microsoft.com/office/powerpoint/2010/main" val="1312876096"/>
              </p:ext>
            </p:extLst>
          </p:nvPr>
        </p:nvGraphicFramePr>
        <p:xfrm>
          <a:off x="457200" y="1582616"/>
          <a:ext cx="8553117" cy="4500880"/>
        </p:xfrm>
        <a:graphic>
          <a:graphicData uri="http://schemas.openxmlformats.org/drawingml/2006/table">
            <a:tbl>
              <a:tblPr firstRow="1" bandRow="1">
                <a:tableStyleId>{69CF1AB2-1976-4502-BF36-3FF5EA218861}</a:tableStyleId>
              </a:tblPr>
              <a:tblGrid>
                <a:gridCol w="2851039"/>
                <a:gridCol w="2851039"/>
                <a:gridCol w="2851039"/>
              </a:tblGrid>
              <a:tr h="370840">
                <a:tc>
                  <a:txBody>
                    <a:bodyPr/>
                    <a:lstStyle/>
                    <a:p>
                      <a:r>
                        <a:rPr lang="en-US" b="1" dirty="0" smtClean="0"/>
                        <a:t>Where is it made?</a:t>
                      </a:r>
                      <a:endParaRPr lang="en-US" b="1" dirty="0"/>
                    </a:p>
                  </a:txBody>
                  <a:tcPr/>
                </a:tc>
                <a:tc>
                  <a:txBody>
                    <a:bodyPr/>
                    <a:lstStyle/>
                    <a:p>
                      <a:r>
                        <a:rPr lang="en-US" b="0" dirty="0" smtClean="0"/>
                        <a:t>Posterior Pituitary</a:t>
                      </a:r>
                      <a:endParaRPr lang="en-US" b="0" dirty="0"/>
                    </a:p>
                  </a:txBody>
                  <a:tcPr/>
                </a:tc>
                <a:tc>
                  <a:txBody>
                    <a:bodyPr/>
                    <a:lstStyle/>
                    <a:p>
                      <a:endParaRPr lang="en-US" dirty="0"/>
                    </a:p>
                  </a:txBody>
                  <a:tcPr/>
                </a:tc>
              </a:tr>
              <a:tr h="370840">
                <a:tc>
                  <a:txBody>
                    <a:bodyPr/>
                    <a:lstStyle/>
                    <a:p>
                      <a:r>
                        <a:rPr lang="en-US" b="1" dirty="0" smtClean="0"/>
                        <a:t>What</a:t>
                      </a:r>
                      <a:r>
                        <a:rPr lang="en-US" b="1" baseline="0" dirty="0" smtClean="0"/>
                        <a:t> causes its release?</a:t>
                      </a:r>
                      <a:endParaRPr lang="en-US" b="1" dirty="0"/>
                    </a:p>
                  </a:txBody>
                  <a:tcPr/>
                </a:tc>
                <a:tc>
                  <a:txBody>
                    <a:bodyPr/>
                    <a:lstStyle/>
                    <a:p>
                      <a:r>
                        <a:rPr lang="en-US" dirty="0" smtClean="0"/>
                        <a:t>Hypothalamic </a:t>
                      </a:r>
                      <a:r>
                        <a:rPr lang="en-US" dirty="0" err="1" smtClean="0"/>
                        <a:t>osmoreceptors</a:t>
                      </a:r>
                      <a:r>
                        <a:rPr lang="en-US" dirty="0" smtClean="0"/>
                        <a:t> (PVN/SFO)</a:t>
                      </a:r>
                    </a:p>
                    <a:p>
                      <a:r>
                        <a:rPr lang="en-US" dirty="0" smtClean="0"/>
                        <a:t>Mechanoreceptors</a:t>
                      </a:r>
                      <a:r>
                        <a:rPr lang="en-US" baseline="0" dirty="0" smtClean="0"/>
                        <a:t> (Carotid artery)</a:t>
                      </a:r>
                      <a:endParaRPr lang="en-US" dirty="0"/>
                    </a:p>
                  </a:txBody>
                  <a:tcPr/>
                </a:tc>
                <a:tc>
                  <a:txBody>
                    <a:bodyPr/>
                    <a:lstStyle/>
                    <a:p>
                      <a:r>
                        <a:rPr lang="en-US" dirty="0" smtClean="0"/>
                        <a:t>Increased</a:t>
                      </a:r>
                      <a:r>
                        <a:rPr lang="en-US" baseline="0" dirty="0" smtClean="0"/>
                        <a:t> osmotic pressure or r</a:t>
                      </a:r>
                      <a:r>
                        <a:rPr lang="en-US" dirty="0" smtClean="0"/>
                        <a:t>educed plasma volume</a:t>
                      </a:r>
                      <a:endParaRPr lang="en-US" dirty="0"/>
                    </a:p>
                  </a:txBody>
                  <a:tcPr/>
                </a:tc>
              </a:tr>
              <a:tr h="370840">
                <a:tc>
                  <a:txBody>
                    <a:bodyPr/>
                    <a:lstStyle/>
                    <a:p>
                      <a:r>
                        <a:rPr lang="en-US" b="1" dirty="0" smtClean="0"/>
                        <a:t>What are its receptors?</a:t>
                      </a:r>
                      <a:endParaRPr lang="en-US" b="1" dirty="0"/>
                    </a:p>
                  </a:txBody>
                  <a:tcPr/>
                </a:tc>
                <a:tc>
                  <a:txBody>
                    <a:bodyPr/>
                    <a:lstStyle/>
                    <a:p>
                      <a:r>
                        <a:rPr lang="en-US" dirty="0" smtClean="0"/>
                        <a:t>AVPR1-3</a:t>
                      </a:r>
                      <a:endParaRPr lang="en-US" dirty="0"/>
                    </a:p>
                  </a:txBody>
                  <a:tcPr/>
                </a:tc>
                <a:tc>
                  <a:txBody>
                    <a:bodyPr/>
                    <a:lstStyle/>
                    <a:p>
                      <a:r>
                        <a:rPr lang="en-US" dirty="0" smtClean="0"/>
                        <a:t>GPCR (</a:t>
                      </a:r>
                      <a:r>
                        <a:rPr lang="en-US" dirty="0" err="1" smtClean="0"/>
                        <a:t>Gs</a:t>
                      </a:r>
                      <a:r>
                        <a:rPr lang="en-US" dirty="0" smtClean="0"/>
                        <a:t>)</a:t>
                      </a:r>
                      <a:endParaRPr lang="en-US" dirty="0"/>
                    </a:p>
                  </a:txBody>
                  <a:tcPr/>
                </a:tc>
              </a:tr>
              <a:tr h="370840">
                <a:tc>
                  <a:txBody>
                    <a:bodyPr/>
                    <a:lstStyle/>
                    <a:p>
                      <a:r>
                        <a:rPr lang="en-US" b="1" dirty="0" smtClean="0"/>
                        <a:t>What tissues does it affect?</a:t>
                      </a:r>
                      <a:endParaRPr lang="en-US" b="1" dirty="0"/>
                    </a:p>
                  </a:txBody>
                  <a:tcPr/>
                </a:tc>
                <a:tc>
                  <a:txBody>
                    <a:bodyPr/>
                    <a:lstStyle/>
                    <a:p>
                      <a:r>
                        <a:rPr lang="en-US" dirty="0" smtClean="0"/>
                        <a:t>Kidney (Collecting</a:t>
                      </a:r>
                      <a:r>
                        <a:rPr lang="en-US" baseline="0" dirty="0" smtClean="0"/>
                        <a:t> Ducts)</a:t>
                      </a:r>
                      <a:endParaRPr lang="en-US" dirty="0"/>
                    </a:p>
                  </a:txBody>
                  <a:tcPr/>
                </a:tc>
                <a:tc>
                  <a:txBody>
                    <a:bodyPr/>
                    <a:lstStyle/>
                    <a:p>
                      <a:r>
                        <a:rPr lang="en-US" dirty="0" smtClean="0"/>
                        <a:t>Water Reuptake (AQP2</a:t>
                      </a:r>
                      <a:r>
                        <a:rPr lang="en-US" baseline="0" dirty="0" smtClean="0"/>
                        <a:t> trafficking)</a:t>
                      </a:r>
                      <a:endParaRPr lang="en-US" dirty="0"/>
                    </a:p>
                  </a:txBody>
                  <a:tcPr/>
                </a:tc>
              </a:tr>
              <a:tr h="370840">
                <a:tc>
                  <a:txBody>
                    <a:bodyPr/>
                    <a:lstStyle/>
                    <a:p>
                      <a:endParaRPr lang="en-US" b="1" dirty="0"/>
                    </a:p>
                  </a:txBody>
                  <a:tcPr/>
                </a:tc>
                <a:tc>
                  <a:txBody>
                    <a:bodyPr/>
                    <a:lstStyle/>
                    <a:p>
                      <a:r>
                        <a:rPr lang="en-US" dirty="0" smtClean="0"/>
                        <a:t>Vascular</a:t>
                      </a:r>
                      <a:r>
                        <a:rPr lang="en-US" baseline="0" dirty="0" smtClean="0"/>
                        <a:t> System</a:t>
                      </a:r>
                      <a:endParaRPr lang="en-US" dirty="0"/>
                    </a:p>
                  </a:txBody>
                  <a:tcPr/>
                </a:tc>
                <a:tc>
                  <a:txBody>
                    <a:bodyPr/>
                    <a:lstStyle/>
                    <a:p>
                      <a:r>
                        <a:rPr lang="en-US" dirty="0" smtClean="0"/>
                        <a:t>Vasoconstriction</a:t>
                      </a:r>
                      <a:endParaRPr lang="en-US" dirty="0"/>
                    </a:p>
                  </a:txBody>
                  <a:tcPr/>
                </a:tc>
              </a:tr>
              <a:tr h="370840">
                <a:tc>
                  <a:txBody>
                    <a:bodyPr/>
                    <a:lstStyle/>
                    <a:p>
                      <a:endParaRPr lang="en-US" b="1" dirty="0"/>
                    </a:p>
                  </a:txBody>
                  <a:tcPr/>
                </a:tc>
                <a:tc>
                  <a:txBody>
                    <a:bodyPr/>
                    <a:lstStyle/>
                    <a:p>
                      <a:r>
                        <a:rPr lang="en-US" dirty="0" smtClean="0"/>
                        <a:t>Anterior Pituitary</a:t>
                      </a:r>
                      <a:endParaRPr lang="en-US" dirty="0"/>
                    </a:p>
                  </a:txBody>
                  <a:tcPr/>
                </a:tc>
                <a:tc>
                  <a:txBody>
                    <a:bodyPr/>
                    <a:lstStyle/>
                    <a:p>
                      <a:r>
                        <a:rPr lang="en-US" dirty="0" smtClean="0"/>
                        <a:t>ACTH Release</a:t>
                      </a:r>
                      <a:endParaRPr lang="en-US" dirty="0"/>
                    </a:p>
                  </a:txBody>
                  <a:tcPr/>
                </a:tc>
              </a:tr>
              <a:tr h="370840">
                <a:tc>
                  <a:txBody>
                    <a:bodyPr/>
                    <a:lstStyle/>
                    <a:p>
                      <a:r>
                        <a:rPr lang="en-US" b="1" dirty="0" smtClean="0"/>
                        <a:t>How does it</a:t>
                      </a:r>
                      <a:r>
                        <a:rPr lang="en-US" b="1" baseline="0" dirty="0" smtClean="0"/>
                        <a:t> get</a:t>
                      </a:r>
                      <a:r>
                        <a:rPr lang="en-US" b="1" dirty="0" smtClean="0"/>
                        <a:t> turned off?</a:t>
                      </a:r>
                      <a:endParaRPr lang="en-US" b="1" dirty="0"/>
                    </a:p>
                  </a:txBody>
                  <a:tcPr/>
                </a:tc>
                <a:tc>
                  <a:txBody>
                    <a:bodyPr/>
                    <a:lstStyle/>
                    <a:p>
                      <a:r>
                        <a:rPr lang="en-US" dirty="0" smtClean="0"/>
                        <a:t>Normalization of volume/osmolality and AVPR receptor desensitization (</a:t>
                      </a:r>
                      <a:r>
                        <a:rPr lang="en-US" dirty="0" err="1" smtClean="0"/>
                        <a:t>arrestins</a:t>
                      </a:r>
                      <a:r>
                        <a:rPr lang="en-US" dirty="0" smtClean="0"/>
                        <a:t>)</a:t>
                      </a:r>
                      <a:endParaRPr lang="en-US" dirty="0"/>
                    </a:p>
                  </a:txBody>
                  <a:tcPr/>
                </a:tc>
                <a:tc>
                  <a:txBody>
                    <a:bodyPr/>
                    <a:lstStyle/>
                    <a:p>
                      <a:endParaRPr lang="en-US" dirty="0"/>
                    </a:p>
                  </a:txBody>
                  <a:tcPr/>
                </a:tc>
              </a:tr>
            </a:tbl>
          </a:graphicData>
        </a:graphic>
      </p:graphicFrame>
    </p:spTree>
    <p:extLst>
      <p:ext uri="{BB962C8B-B14F-4D97-AF65-F5344CB8AC3E}">
        <p14:creationId xmlns:p14="http://schemas.microsoft.com/office/powerpoint/2010/main" val="3849835420"/>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Effects of Vasopressin on the Kidney</a:t>
            </a:r>
            <a:endParaRPr lang="en-US" dirty="0"/>
          </a:p>
        </p:txBody>
      </p:sp>
      <p:pic>
        <p:nvPicPr>
          <p:cNvPr id="4" name="Picture 3" descr="vasopressin.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55587" y="1555750"/>
            <a:ext cx="3086100" cy="4508500"/>
          </a:xfrm>
          <a:prstGeom prst="rect">
            <a:avLst/>
          </a:prstGeom>
        </p:spPr>
      </p:pic>
      <p:sp>
        <p:nvSpPr>
          <p:cNvPr id="5" name="TextBox 4"/>
          <p:cNvSpPr txBox="1"/>
          <p:nvPr/>
        </p:nvSpPr>
        <p:spPr>
          <a:xfrm>
            <a:off x="1050636" y="3394363"/>
            <a:ext cx="1106418" cy="646331"/>
          </a:xfrm>
          <a:prstGeom prst="rect">
            <a:avLst/>
          </a:prstGeom>
          <a:noFill/>
        </p:spPr>
        <p:txBody>
          <a:bodyPr wrap="none" rtlCol="0">
            <a:spAutoFit/>
          </a:bodyPr>
          <a:lstStyle/>
          <a:p>
            <a:r>
              <a:rPr lang="en-US" dirty="0" smtClean="0"/>
              <a:t>Collecting </a:t>
            </a:r>
          </a:p>
          <a:p>
            <a:r>
              <a:rPr lang="en-US" dirty="0" smtClean="0"/>
              <a:t>Tubules</a:t>
            </a:r>
            <a:endParaRPr lang="en-US" dirty="0"/>
          </a:p>
        </p:txBody>
      </p:sp>
      <p:sp>
        <p:nvSpPr>
          <p:cNvPr id="6" name="TextBox 5"/>
          <p:cNvSpPr txBox="1"/>
          <p:nvPr/>
        </p:nvSpPr>
        <p:spPr>
          <a:xfrm>
            <a:off x="6119091" y="3394363"/>
            <a:ext cx="727934" cy="369332"/>
          </a:xfrm>
          <a:prstGeom prst="rect">
            <a:avLst/>
          </a:prstGeom>
          <a:noFill/>
        </p:spPr>
        <p:txBody>
          <a:bodyPr wrap="none" rtlCol="0">
            <a:spAutoFit/>
          </a:bodyPr>
          <a:lstStyle/>
          <a:p>
            <a:r>
              <a:rPr lang="en-US" dirty="0" smtClean="0"/>
              <a:t>Blood</a:t>
            </a:r>
            <a:endParaRPr lang="en-US" dirty="0"/>
          </a:p>
        </p:txBody>
      </p:sp>
    </p:spTree>
    <p:extLst>
      <p:ext uri="{BB962C8B-B14F-4D97-AF65-F5344CB8AC3E}">
        <p14:creationId xmlns:p14="http://schemas.microsoft.com/office/powerpoint/2010/main" val="4017399666"/>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Conditions with Altered Vasopressin Function</a:t>
            </a:r>
            <a:endParaRPr lang="en-US" dirty="0"/>
          </a:p>
        </p:txBody>
      </p:sp>
      <p:sp>
        <p:nvSpPr>
          <p:cNvPr id="3" name="Content Placeholder 2"/>
          <p:cNvSpPr>
            <a:spLocks noGrp="1"/>
          </p:cNvSpPr>
          <p:nvPr>
            <p:ph idx="1"/>
          </p:nvPr>
        </p:nvSpPr>
        <p:spPr/>
        <p:txBody>
          <a:bodyPr/>
          <a:lstStyle/>
          <a:p>
            <a:r>
              <a:rPr lang="en-US" dirty="0" smtClean="0"/>
              <a:t>Lack of vasopressin signaling</a:t>
            </a:r>
          </a:p>
          <a:p>
            <a:r>
              <a:rPr lang="en-US" dirty="0" smtClean="0"/>
              <a:t>Too much vasopressin signaling</a:t>
            </a:r>
            <a:endParaRPr lang="en-US" dirty="0"/>
          </a:p>
        </p:txBody>
      </p:sp>
    </p:spTree>
    <p:extLst>
      <p:ext uri="{BB962C8B-B14F-4D97-AF65-F5344CB8AC3E}">
        <p14:creationId xmlns:p14="http://schemas.microsoft.com/office/powerpoint/2010/main" val="240804074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Think About</a:t>
            </a:r>
            <a:endParaRPr lang="en-US" dirty="0"/>
          </a:p>
        </p:txBody>
      </p:sp>
      <p:sp>
        <p:nvSpPr>
          <p:cNvPr id="3" name="Content Placeholder 2"/>
          <p:cNvSpPr>
            <a:spLocks noGrp="1"/>
          </p:cNvSpPr>
          <p:nvPr>
            <p:ph idx="1"/>
          </p:nvPr>
        </p:nvSpPr>
        <p:spPr/>
        <p:txBody>
          <a:bodyPr/>
          <a:lstStyle/>
          <a:p>
            <a:r>
              <a:rPr lang="en-US" dirty="0" smtClean="0"/>
              <a:t>How could whiplash cause diabetes </a:t>
            </a:r>
            <a:r>
              <a:rPr lang="en-US" dirty="0" err="1" smtClean="0"/>
              <a:t>insipidus</a:t>
            </a:r>
            <a:r>
              <a:rPr lang="en-US" dirty="0" smtClean="0"/>
              <a:t>?</a:t>
            </a:r>
            <a:endParaRPr lang="en-US" dirty="0"/>
          </a:p>
        </p:txBody>
      </p:sp>
    </p:spTree>
    <p:extLst>
      <p:ext uri="{BB962C8B-B14F-4D97-AF65-F5344CB8AC3E}">
        <p14:creationId xmlns:p14="http://schemas.microsoft.com/office/powerpoint/2010/main" val="248211670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Oxytocin</a:t>
            </a:r>
            <a:endParaRPr lang="en-US" dirty="0"/>
          </a:p>
        </p:txBody>
      </p:sp>
      <p:graphicFrame>
        <p:nvGraphicFramePr>
          <p:cNvPr id="4" name="Content Placeholder 4"/>
          <p:cNvGraphicFramePr>
            <a:graphicFrameLocks noGrp="1"/>
          </p:cNvGraphicFramePr>
          <p:nvPr>
            <p:ph idx="1"/>
            <p:extLst>
              <p:ext uri="{D42A27DB-BD31-4B8C-83A1-F6EECF244321}">
                <p14:modId xmlns:p14="http://schemas.microsoft.com/office/powerpoint/2010/main" val="562553167"/>
              </p:ext>
            </p:extLst>
          </p:nvPr>
        </p:nvGraphicFramePr>
        <p:xfrm>
          <a:off x="457200" y="1582616"/>
          <a:ext cx="8553117" cy="3139439"/>
        </p:xfrm>
        <a:graphic>
          <a:graphicData uri="http://schemas.openxmlformats.org/drawingml/2006/table">
            <a:tbl>
              <a:tblPr firstRow="1" bandRow="1">
                <a:tableStyleId>{69CF1AB2-1976-4502-BF36-3FF5EA218861}</a:tableStyleId>
              </a:tblPr>
              <a:tblGrid>
                <a:gridCol w="2851039"/>
                <a:gridCol w="2851039"/>
                <a:gridCol w="2851039"/>
              </a:tblGrid>
              <a:tr h="370840">
                <a:tc>
                  <a:txBody>
                    <a:bodyPr/>
                    <a:lstStyle/>
                    <a:p>
                      <a:r>
                        <a:rPr lang="en-US" b="1" dirty="0" smtClean="0"/>
                        <a:t>Where is it made?</a:t>
                      </a:r>
                      <a:endParaRPr lang="en-US" b="1" dirty="0"/>
                    </a:p>
                  </a:txBody>
                  <a:tcPr/>
                </a:tc>
                <a:tc>
                  <a:txBody>
                    <a:bodyPr/>
                    <a:lstStyle/>
                    <a:p>
                      <a:r>
                        <a:rPr lang="en-US" b="0" dirty="0" smtClean="0"/>
                        <a:t>Posterior Pituitary</a:t>
                      </a:r>
                      <a:endParaRPr lang="en-US" b="0" dirty="0"/>
                    </a:p>
                  </a:txBody>
                  <a:tcPr/>
                </a:tc>
                <a:tc>
                  <a:txBody>
                    <a:bodyPr/>
                    <a:lstStyle/>
                    <a:p>
                      <a:endParaRPr lang="en-US" dirty="0"/>
                    </a:p>
                  </a:txBody>
                  <a:tcPr/>
                </a:tc>
              </a:tr>
              <a:tr h="370840">
                <a:tc>
                  <a:txBody>
                    <a:bodyPr/>
                    <a:lstStyle/>
                    <a:p>
                      <a:r>
                        <a:rPr lang="en-US" b="1" dirty="0" smtClean="0"/>
                        <a:t>What</a:t>
                      </a:r>
                      <a:r>
                        <a:rPr lang="en-US" b="1" baseline="0" dirty="0" smtClean="0"/>
                        <a:t> causes its release?</a:t>
                      </a:r>
                      <a:endParaRPr lang="en-US" b="1" dirty="0"/>
                    </a:p>
                  </a:txBody>
                  <a:tcPr/>
                </a:tc>
                <a:tc>
                  <a:txBody>
                    <a:bodyPr/>
                    <a:lstStyle/>
                    <a:p>
                      <a:r>
                        <a:rPr lang="en-US" dirty="0" smtClean="0"/>
                        <a:t>Synaptic</a:t>
                      </a:r>
                      <a:r>
                        <a:rPr lang="en-US" baseline="0" dirty="0" smtClean="0"/>
                        <a:t> activation in Hypothalamus (PVN, mechanism unclear)</a:t>
                      </a:r>
                      <a:endParaRPr lang="en-US" dirty="0"/>
                    </a:p>
                  </a:txBody>
                  <a:tcPr/>
                </a:tc>
                <a:tc>
                  <a:txBody>
                    <a:bodyPr/>
                    <a:lstStyle/>
                    <a:p>
                      <a:endParaRPr lang="en-US" dirty="0"/>
                    </a:p>
                  </a:txBody>
                  <a:tcPr/>
                </a:tc>
              </a:tr>
              <a:tr h="370840">
                <a:tc>
                  <a:txBody>
                    <a:bodyPr/>
                    <a:lstStyle/>
                    <a:p>
                      <a:r>
                        <a:rPr lang="en-US" b="1" dirty="0" smtClean="0"/>
                        <a:t>What are its receptors?</a:t>
                      </a:r>
                      <a:endParaRPr lang="en-US" b="1" dirty="0"/>
                    </a:p>
                  </a:txBody>
                  <a:tcPr/>
                </a:tc>
                <a:tc>
                  <a:txBody>
                    <a:bodyPr/>
                    <a:lstStyle/>
                    <a:p>
                      <a:r>
                        <a:rPr lang="en-US" dirty="0" smtClean="0"/>
                        <a:t>OXTR</a:t>
                      </a:r>
                      <a:endParaRPr lang="en-US" dirty="0"/>
                    </a:p>
                  </a:txBody>
                  <a:tcPr/>
                </a:tc>
                <a:tc>
                  <a:txBody>
                    <a:bodyPr/>
                    <a:lstStyle/>
                    <a:p>
                      <a:endParaRPr lang="en-US"/>
                    </a:p>
                  </a:txBody>
                  <a:tcPr/>
                </a:tc>
              </a:tr>
              <a:tr h="370840">
                <a:tc>
                  <a:txBody>
                    <a:bodyPr/>
                    <a:lstStyle/>
                    <a:p>
                      <a:r>
                        <a:rPr lang="en-US" b="1" dirty="0" smtClean="0"/>
                        <a:t>What tissues does it affect?</a:t>
                      </a:r>
                      <a:endParaRPr lang="en-US" b="1" dirty="0"/>
                    </a:p>
                  </a:txBody>
                  <a:tcPr/>
                </a:tc>
                <a:tc>
                  <a:txBody>
                    <a:bodyPr/>
                    <a:lstStyle/>
                    <a:p>
                      <a:r>
                        <a:rPr lang="en-US" dirty="0" smtClean="0"/>
                        <a:t>Uterus</a:t>
                      </a:r>
                      <a:endParaRPr lang="en-US" dirty="0"/>
                    </a:p>
                  </a:txBody>
                  <a:tcPr/>
                </a:tc>
                <a:tc>
                  <a:txBody>
                    <a:bodyPr/>
                    <a:lstStyle/>
                    <a:p>
                      <a:r>
                        <a:rPr lang="en-US" dirty="0" smtClean="0"/>
                        <a:t>Contractions</a:t>
                      </a:r>
                      <a:endParaRPr lang="en-US" dirty="0"/>
                    </a:p>
                  </a:txBody>
                  <a:tcPr/>
                </a:tc>
              </a:tr>
              <a:tr h="370840">
                <a:tc>
                  <a:txBody>
                    <a:bodyPr/>
                    <a:lstStyle/>
                    <a:p>
                      <a:endParaRPr lang="en-US" b="1" dirty="0"/>
                    </a:p>
                  </a:txBody>
                  <a:tcPr/>
                </a:tc>
                <a:tc>
                  <a:txBody>
                    <a:bodyPr/>
                    <a:lstStyle/>
                    <a:p>
                      <a:r>
                        <a:rPr lang="en-US" dirty="0" smtClean="0"/>
                        <a:t>Mammary Glands</a:t>
                      </a:r>
                      <a:endParaRPr lang="en-US" dirty="0"/>
                    </a:p>
                  </a:txBody>
                  <a:tcPr/>
                </a:tc>
                <a:tc>
                  <a:txBody>
                    <a:bodyPr/>
                    <a:lstStyle/>
                    <a:p>
                      <a:r>
                        <a:rPr lang="en-US" dirty="0" smtClean="0"/>
                        <a:t>Let-Down</a:t>
                      </a:r>
                      <a:r>
                        <a:rPr lang="en-US" baseline="0" dirty="0" smtClean="0"/>
                        <a:t> Reflex (Lactation)</a:t>
                      </a:r>
                      <a:endParaRPr lang="en-US" dirty="0"/>
                    </a:p>
                  </a:txBody>
                  <a:tcPr/>
                </a:tc>
              </a:tr>
              <a:tr h="370840">
                <a:tc>
                  <a:txBody>
                    <a:bodyPr/>
                    <a:lstStyle/>
                    <a:p>
                      <a:endParaRPr lang="en-US" b="1" dirty="0"/>
                    </a:p>
                  </a:txBody>
                  <a:tcPr/>
                </a:tc>
                <a:tc>
                  <a:txBody>
                    <a:bodyPr/>
                    <a:lstStyle/>
                    <a:p>
                      <a:r>
                        <a:rPr lang="en-US" dirty="0" smtClean="0"/>
                        <a:t>Neural</a:t>
                      </a:r>
                      <a:endParaRPr lang="en-US" dirty="0"/>
                    </a:p>
                  </a:txBody>
                  <a:tcPr/>
                </a:tc>
                <a:tc>
                  <a:txBody>
                    <a:bodyPr/>
                    <a:lstStyle/>
                    <a:p>
                      <a:r>
                        <a:rPr lang="en-US" dirty="0" smtClean="0"/>
                        <a:t>Positive Social Interactions</a:t>
                      </a:r>
                      <a:endParaRPr lang="en-US" dirty="0"/>
                    </a:p>
                  </a:txBody>
                  <a:tcPr/>
                </a:tc>
              </a:tr>
              <a:tr h="370840">
                <a:tc>
                  <a:txBody>
                    <a:bodyPr/>
                    <a:lstStyle/>
                    <a:p>
                      <a:r>
                        <a:rPr lang="en-US" b="1" dirty="0" smtClean="0"/>
                        <a:t>How does it</a:t>
                      </a:r>
                      <a:r>
                        <a:rPr lang="en-US" b="1" baseline="0" dirty="0" smtClean="0"/>
                        <a:t> get</a:t>
                      </a:r>
                      <a:r>
                        <a:rPr lang="en-US" b="1" dirty="0" smtClean="0"/>
                        <a:t> turned off?</a:t>
                      </a:r>
                      <a:endParaRPr lang="en-US" b="1" dirty="0"/>
                    </a:p>
                  </a:txBody>
                  <a:tcPr/>
                </a:tc>
                <a:tc>
                  <a:txBody>
                    <a:bodyPr/>
                    <a:lstStyle/>
                    <a:p>
                      <a:r>
                        <a:rPr lang="en-US" dirty="0" smtClean="0"/>
                        <a:t>Delivery</a:t>
                      </a:r>
                      <a:r>
                        <a:rPr lang="en-US" baseline="0" dirty="0" smtClean="0"/>
                        <a:t> (reduced input)</a:t>
                      </a:r>
                      <a:endParaRPr lang="en-US" dirty="0"/>
                    </a:p>
                  </a:txBody>
                  <a:tcPr/>
                </a:tc>
                <a:tc>
                  <a:txBody>
                    <a:bodyPr/>
                    <a:lstStyle/>
                    <a:p>
                      <a:endParaRPr lang="en-US" dirty="0"/>
                    </a:p>
                  </a:txBody>
                  <a:tcPr/>
                </a:tc>
              </a:tr>
            </a:tbl>
          </a:graphicData>
        </a:graphic>
      </p:graphicFrame>
    </p:spTree>
    <p:extLst>
      <p:ext uri="{BB962C8B-B14F-4D97-AF65-F5344CB8AC3E}">
        <p14:creationId xmlns:p14="http://schemas.microsoft.com/office/powerpoint/2010/main" val="344811094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Oxytocin During Delivery</a:t>
            </a:r>
            <a:endParaRPr lang="en-US" dirty="0"/>
          </a:p>
        </p:txBody>
      </p:sp>
      <p:pic>
        <p:nvPicPr>
          <p:cNvPr id="4" name="Picture 3"/>
          <p:cNvPicPr>
            <a:picLocks noChangeAspect="1"/>
          </p:cNvPicPr>
          <p:nvPr/>
        </p:nvPicPr>
        <p:blipFill>
          <a:blip r:embed="rId2"/>
          <a:stretch>
            <a:fillRect/>
          </a:stretch>
        </p:blipFill>
        <p:spPr>
          <a:xfrm>
            <a:off x="2226209" y="1417638"/>
            <a:ext cx="4839610" cy="4567382"/>
          </a:xfrm>
          <a:prstGeom prst="rect">
            <a:avLst/>
          </a:prstGeom>
        </p:spPr>
      </p:pic>
    </p:spTree>
    <p:extLst>
      <p:ext uri="{BB962C8B-B14F-4D97-AF65-F5344CB8AC3E}">
        <p14:creationId xmlns:p14="http://schemas.microsoft.com/office/powerpoint/2010/main" val="38092662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Your Future</a:t>
            </a:r>
            <a:endParaRPr lang="en-US" dirty="0"/>
          </a:p>
        </p:txBody>
      </p:sp>
      <p:sp>
        <p:nvSpPr>
          <p:cNvPr id="3" name="Content Placeholder 2"/>
          <p:cNvSpPr>
            <a:spLocks noGrp="1"/>
          </p:cNvSpPr>
          <p:nvPr>
            <p:ph idx="1"/>
          </p:nvPr>
        </p:nvSpPr>
        <p:spPr>
          <a:xfrm>
            <a:off x="457199" y="1600200"/>
            <a:ext cx="4288589" cy="4525963"/>
          </a:xfrm>
        </p:spPr>
        <p:txBody>
          <a:bodyPr>
            <a:normAutofit fontScale="70000" lnSpcReduction="20000"/>
          </a:bodyPr>
          <a:lstStyle/>
          <a:p>
            <a:r>
              <a:rPr lang="en-US" dirty="0" smtClean="0"/>
              <a:t>Endocrine Control Systems</a:t>
            </a:r>
          </a:p>
          <a:p>
            <a:r>
              <a:rPr lang="en-US" dirty="0" smtClean="0"/>
              <a:t>Neuroendocrinology and the Posterior Pituitary</a:t>
            </a:r>
          </a:p>
          <a:p>
            <a:r>
              <a:rPr lang="en-US" b="1" dirty="0" smtClean="0"/>
              <a:t>Endocrine </a:t>
            </a:r>
            <a:r>
              <a:rPr lang="en-US" b="1" dirty="0" smtClean="0"/>
              <a:t>Control of Growth</a:t>
            </a:r>
          </a:p>
          <a:p>
            <a:r>
              <a:rPr lang="en-US" b="1" dirty="0" smtClean="0"/>
              <a:t>Adrenals and Stress Hormones</a:t>
            </a:r>
          </a:p>
          <a:p>
            <a:r>
              <a:rPr lang="en-US" dirty="0"/>
              <a:t>Hypothalamus and Endocrine Control of Appetite</a:t>
            </a:r>
          </a:p>
          <a:p>
            <a:r>
              <a:rPr lang="en-US" dirty="0" smtClean="0"/>
              <a:t>Pancreatic Hormones and Metabolic Control</a:t>
            </a:r>
          </a:p>
          <a:p>
            <a:r>
              <a:rPr lang="en-US" dirty="0" smtClean="0">
                <a:solidFill>
                  <a:srgbClr val="FF0000"/>
                </a:solidFill>
              </a:rPr>
              <a:t>Thyroid </a:t>
            </a:r>
            <a:r>
              <a:rPr lang="en-US" dirty="0" smtClean="0">
                <a:solidFill>
                  <a:srgbClr val="FF0000"/>
                </a:solidFill>
              </a:rPr>
              <a:t>Hormones (KP)</a:t>
            </a:r>
          </a:p>
          <a:p>
            <a:r>
              <a:rPr lang="en-US" dirty="0" smtClean="0">
                <a:solidFill>
                  <a:srgbClr val="FF0000"/>
                </a:solidFill>
              </a:rPr>
              <a:t>Calcium Homeostasis (MF)</a:t>
            </a:r>
          </a:p>
          <a:p>
            <a:r>
              <a:rPr lang="en-US" dirty="0" smtClean="0">
                <a:solidFill>
                  <a:srgbClr val="FF0000"/>
                </a:solidFill>
              </a:rPr>
              <a:t>Reproductive Hormones (HP)</a:t>
            </a:r>
          </a:p>
          <a:p>
            <a:pPr marL="0" indent="0">
              <a:buNone/>
            </a:pPr>
            <a:endParaRPr lang="en-US" dirty="0"/>
          </a:p>
        </p:txBody>
      </p:sp>
      <p:pic>
        <p:nvPicPr>
          <p:cNvPr id="6" name="Picture 5"/>
          <p:cNvPicPr>
            <a:picLocks noChangeAspect="1"/>
          </p:cNvPicPr>
          <p:nvPr/>
        </p:nvPicPr>
        <p:blipFill>
          <a:blip r:embed="rId2"/>
          <a:stretch>
            <a:fillRect/>
          </a:stretch>
        </p:blipFill>
        <p:spPr>
          <a:xfrm>
            <a:off x="4870236" y="1310691"/>
            <a:ext cx="3946906" cy="5207000"/>
          </a:xfrm>
          <a:prstGeom prst="rect">
            <a:avLst/>
          </a:prstGeom>
        </p:spPr>
      </p:pic>
    </p:spTree>
    <p:extLst>
      <p:ext uri="{BB962C8B-B14F-4D97-AF65-F5344CB8AC3E}">
        <p14:creationId xmlns:p14="http://schemas.microsoft.com/office/powerpoint/2010/main" val="3009902635"/>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The End </a:t>
            </a:r>
            <a:endParaRPr lang="en-US" dirty="0"/>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41422108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Extracellular Sensing</a:t>
            </a:r>
            <a:endParaRPr lang="en-US" dirty="0"/>
          </a:p>
        </p:txBody>
      </p:sp>
      <p:pic>
        <p:nvPicPr>
          <p:cNvPr id="4" name="Chemotaxis- Bacteria attracted by a sugar crystal.mp4">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549275" y="1600200"/>
            <a:ext cx="8045450" cy="4525963"/>
          </a:xfrm>
        </p:spPr>
      </p:pic>
      <p:sp>
        <p:nvSpPr>
          <p:cNvPr id="5" name="TextBox 4"/>
          <p:cNvSpPr txBox="1"/>
          <p:nvPr/>
        </p:nvSpPr>
        <p:spPr>
          <a:xfrm>
            <a:off x="3810001" y="6389077"/>
            <a:ext cx="5334000" cy="369332"/>
          </a:xfrm>
          <a:prstGeom prst="rect">
            <a:avLst/>
          </a:prstGeom>
          <a:noFill/>
        </p:spPr>
        <p:txBody>
          <a:bodyPr wrap="square" rtlCol="0">
            <a:spAutoFit/>
          </a:bodyPr>
          <a:lstStyle/>
          <a:p>
            <a:r>
              <a:rPr lang="en-US" dirty="0"/>
              <a:t>https://</a:t>
            </a:r>
            <a:r>
              <a:rPr lang="en-US" dirty="0" err="1"/>
              <a:t>www.youtube.com</a:t>
            </a:r>
            <a:r>
              <a:rPr lang="en-US" dirty="0"/>
              <a:t>/</a:t>
            </a:r>
            <a:r>
              <a:rPr lang="en-US" dirty="0" err="1"/>
              <a:t>watch?v</a:t>
            </a:r>
            <a:r>
              <a:rPr lang="en-US" dirty="0"/>
              <a:t>=F6QMU3KD7zw</a:t>
            </a:r>
          </a:p>
        </p:txBody>
      </p:sp>
    </p:spTree>
    <p:extLst>
      <p:ext uri="{BB962C8B-B14F-4D97-AF65-F5344CB8AC3E}">
        <p14:creationId xmlns:p14="http://schemas.microsoft.com/office/powerpoint/2010/main" val="2493367276"/>
      </p:ext>
    </p:extLst>
  </p:cSld>
  <p:clrMapOvr>
    <a:masterClrMapping/>
  </p:clrMapOvr>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are the important processes?</a:t>
            </a:r>
            <a:endParaRPr lang="en-US" dirty="0"/>
          </a:p>
        </p:txBody>
      </p:sp>
      <p:sp>
        <p:nvSpPr>
          <p:cNvPr id="3" name="Content Placeholder 2"/>
          <p:cNvSpPr>
            <a:spLocks noGrp="1"/>
          </p:cNvSpPr>
          <p:nvPr>
            <p:ph idx="1"/>
          </p:nvPr>
        </p:nvSpPr>
        <p:spPr/>
        <p:txBody>
          <a:bodyPr/>
          <a:lstStyle/>
          <a:p>
            <a:pPr marL="514350" indent="-514350">
              <a:buFont typeface="+mj-lt"/>
              <a:buAutoNum type="arabicPeriod"/>
            </a:pPr>
            <a:r>
              <a:rPr lang="en-US" dirty="0" smtClean="0"/>
              <a:t>There has to be a signal</a:t>
            </a:r>
          </a:p>
          <a:p>
            <a:pPr marL="514350" indent="-514350">
              <a:buFont typeface="+mj-lt"/>
              <a:buAutoNum type="arabicPeriod"/>
            </a:pPr>
            <a:r>
              <a:rPr lang="en-US" dirty="0" smtClean="0"/>
              <a:t>That signal has to be detected </a:t>
            </a:r>
          </a:p>
          <a:p>
            <a:pPr marL="514350" indent="-514350">
              <a:buFont typeface="+mj-lt"/>
              <a:buAutoNum type="arabicPeriod"/>
            </a:pPr>
            <a:r>
              <a:rPr lang="en-US" dirty="0" smtClean="0"/>
              <a:t>The cell has to respond to that signal</a:t>
            </a:r>
          </a:p>
          <a:p>
            <a:pPr marL="514350" indent="-514350">
              <a:buFont typeface="+mj-lt"/>
              <a:buAutoNum type="arabicPeriod"/>
            </a:pPr>
            <a:r>
              <a:rPr lang="en-US" dirty="0" smtClean="0"/>
              <a:t>After a while the signal has to be stopped</a:t>
            </a:r>
            <a:endParaRPr lang="en-US" dirty="0"/>
          </a:p>
        </p:txBody>
      </p:sp>
    </p:spTree>
    <p:extLst>
      <p:ext uri="{BB962C8B-B14F-4D97-AF65-F5344CB8AC3E}">
        <p14:creationId xmlns:p14="http://schemas.microsoft.com/office/powerpoint/2010/main" val="226212553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linds(horizontal)">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PQuestion"/>
          <p:cNvSpPr>
            <a:spLocks noGrp="1"/>
          </p:cNvSpPr>
          <p:nvPr>
            <p:ph type="title"/>
          </p:nvPr>
        </p:nvSpPr>
        <p:spPr/>
        <p:txBody>
          <a:bodyPr>
            <a:normAutofit fontScale="90000"/>
          </a:bodyPr>
          <a:lstStyle/>
          <a:p>
            <a:pPr eaLnBrk="1" hangingPunct="1"/>
            <a:r>
              <a:rPr lang="en-US" dirty="0" smtClean="0">
                <a:latin typeface="Calibri" charset="0"/>
                <a:ea typeface="MS PGothic" charset="0"/>
              </a:rPr>
              <a:t>When fight or flight increases blood flow to muscles, what is the signal</a:t>
            </a:r>
            <a:endParaRPr lang="en-US" dirty="0">
              <a:latin typeface="Calibri" charset="0"/>
              <a:ea typeface="MS PGothic" charset="0"/>
            </a:endParaRPr>
          </a:p>
        </p:txBody>
      </p:sp>
      <p:sp>
        <p:nvSpPr>
          <p:cNvPr id="2051" name="TPAnswers"/>
          <p:cNvSpPr>
            <a:spLocks noGrp="1"/>
          </p:cNvSpPr>
          <p:nvPr>
            <p:ph idx="1"/>
            <p:custDataLst>
              <p:tags r:id="rId2"/>
            </p:custDataLst>
          </p:nvPr>
        </p:nvSpPr>
        <p:spPr>
          <a:xfrm>
            <a:off x="457200" y="1600200"/>
            <a:ext cx="4114800" cy="4525963"/>
          </a:xfrm>
        </p:spPr>
        <p:txBody>
          <a:bodyPr/>
          <a:lstStyle/>
          <a:p>
            <a:pPr marL="514350" indent="-514350" eaLnBrk="1" hangingPunct="1">
              <a:buFont typeface="Arial" charset="0"/>
              <a:buAutoNum type="alphaUcPeriod"/>
            </a:pPr>
            <a:r>
              <a:rPr lang="en-US" dirty="0" smtClean="0">
                <a:latin typeface="Calibri" charset="0"/>
                <a:ea typeface="MS PGothic" charset="0"/>
              </a:rPr>
              <a:t>Adrenaline</a:t>
            </a:r>
          </a:p>
          <a:p>
            <a:pPr marL="514350" indent="-514350" eaLnBrk="1" hangingPunct="1">
              <a:buFont typeface="Arial" charset="0"/>
              <a:buAutoNum type="alphaUcPeriod"/>
            </a:pPr>
            <a:r>
              <a:rPr lang="en-US" dirty="0" smtClean="0">
                <a:latin typeface="Calibri" charset="0"/>
                <a:ea typeface="MS PGothic" charset="0"/>
              </a:rPr>
              <a:t>Insulin</a:t>
            </a:r>
          </a:p>
          <a:p>
            <a:pPr marL="514350" indent="-514350" eaLnBrk="1" hangingPunct="1">
              <a:buFont typeface="Arial" charset="0"/>
              <a:buAutoNum type="alphaUcPeriod"/>
            </a:pPr>
            <a:r>
              <a:rPr lang="en-US" dirty="0" smtClean="0">
                <a:latin typeface="Calibri" charset="0"/>
                <a:ea typeface="MS PGothic" charset="0"/>
              </a:rPr>
              <a:t>Renin</a:t>
            </a:r>
          </a:p>
          <a:p>
            <a:pPr marL="514350" indent="-514350" eaLnBrk="1" hangingPunct="1">
              <a:buFont typeface="Arial" charset="0"/>
              <a:buAutoNum type="alphaUcPeriod"/>
            </a:pPr>
            <a:r>
              <a:rPr lang="en-US" dirty="0" smtClean="0">
                <a:latin typeface="Calibri" charset="0"/>
                <a:ea typeface="MS PGothic" charset="0"/>
              </a:rPr>
              <a:t>All of the above</a:t>
            </a:r>
            <a:endParaRPr lang="en-US" dirty="0">
              <a:latin typeface="Calibri" charset="0"/>
              <a:ea typeface="MS PGothic" charset="0"/>
            </a:endParaRPr>
          </a:p>
        </p:txBody>
      </p:sp>
      <p:pic>
        <p:nvPicPr>
          <p:cNvPr id="3" name="TPChart" descr="1F188E67292D452F9F01D4A0F455BADFChart20150308092120194.png"/>
          <p:cNvPicPr>
            <a:picLocks/>
          </p:cNvPicPr>
          <p:nvPr>
            <p:custDataLst>
              <p:tags r:id="rId3"/>
            </p:custDataLst>
          </p:nvPr>
        </p:nvPicPr>
        <p:blipFill>
          <a:blip r:embed="rId6">
            <a:extLst>
              <a:ext uri="{28A0092B-C50C-407E-A947-70E740481C1C}">
                <a14:useLocalDpi xmlns:a14="http://schemas.microsoft.com/office/drawing/2010/main" val="0"/>
              </a:ext>
            </a:extLst>
          </a:blip>
          <a:stretch>
            <a:fillRect/>
          </a:stretch>
        </p:blipFill>
        <p:spPr>
          <a:xfrm>
            <a:off x="4508500" y="1600200"/>
            <a:ext cx="4572000" cy="5143500"/>
          </a:xfrm>
          <a:prstGeom prst="rect">
            <a:avLst/>
          </a:prstGeom>
        </p:spPr>
      </p:pic>
      <p:grpSp>
        <p:nvGrpSpPr>
          <p:cNvPr id="6" name="TPCountdown"/>
          <p:cNvGrpSpPr/>
          <p:nvPr>
            <p:custDataLst>
              <p:tags r:id="rId4"/>
            </p:custDataLst>
          </p:nvPr>
        </p:nvGrpSpPr>
        <p:grpSpPr>
          <a:xfrm>
            <a:off x="8382000" y="6096000"/>
            <a:ext cx="635000" cy="635000"/>
            <a:chOff x="8318500" y="6032500"/>
            <a:chExt cx="635000" cy="635000"/>
          </a:xfrm>
        </p:grpSpPr>
        <p:sp>
          <p:nvSpPr>
            <p:cNvPr id="5" name="CountdownShape"/>
            <p:cNvSpPr/>
            <p:nvPr/>
          </p:nvSpPr>
          <p:spPr>
            <a:xfrm>
              <a:off x="8318500" y="6032500"/>
              <a:ext cx="635000" cy="635000"/>
            </a:xfrm>
            <a:prstGeom prst="bevel">
              <a:avLst/>
            </a:prstGeom>
            <a:effectLst/>
            <a:extLst>
              <a:ext uri="{AF507438-7753-43e0-B8FC-AC1667EBCBE1}">
                <a14:hiddenEffects xmlns:a14="http://schemas.microsoft.com/office/drawing/2010/main">
                  <a:effectLst>
                    <a:outerShdw blurRad="40000" dist="23000" dir="5400000" rotWithShape="0">
                      <a:srgbClr val="000000">
                        <a:alpha val="35000"/>
                      </a:srgbClr>
                    </a:outerShdw>
                  </a:effectLst>
                </a14:hiddenEffects>
              </a:ext>
            </a:ex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CountdownText"/>
            <p:cNvSpPr txBox="1"/>
            <p:nvPr/>
          </p:nvSpPr>
          <p:spPr>
            <a:xfrm>
              <a:off x="8318500" y="6032500"/>
              <a:ext cx="635000" cy="635000"/>
            </a:xfrm>
            <a:prstGeom prst="rect">
              <a:avLst/>
            </a:prstGeom>
            <a:noFill/>
            <a:effectLst/>
            <a:extLst>
              <a:ext uri="{AF507438-7753-43e0-B8FC-AC1667EBCBE1}">
                <a14:hiddenEffects xmlns:a14="http://schemas.microsoft.com/office/drawing/2010/main">
                  <a:effectLst/>
                </a14:hiddenEffects>
              </a:ext>
            </a:extLst>
          </p:spPr>
          <p:txBody>
            <a:bodyPr vert="horz" rtlCol="0" anchor="ctr" anchorCtr="1">
              <a:noAutofit/>
            </a:bodyPr>
            <a:lstStyle/>
            <a:p>
              <a:pPr algn="r"/>
              <a:r>
                <a:rPr lang="en-US" sz="2400" b="1" smtClean="0">
                  <a:latin typeface="Tahoma"/>
                </a:rPr>
                <a:t>15</a:t>
              </a:r>
              <a:endParaRPr lang="en-US" sz="2400" b="1">
                <a:latin typeface="Tahoma"/>
              </a:endParaRPr>
            </a:p>
          </p:txBody>
        </p:sp>
      </p:grpSp>
    </p:spTree>
    <p:custDataLst>
      <p:tags r:id="rId1"/>
    </p:custData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PQuestion"/>
          <p:cNvSpPr>
            <a:spLocks noGrp="1"/>
          </p:cNvSpPr>
          <p:nvPr>
            <p:ph type="title"/>
          </p:nvPr>
        </p:nvSpPr>
        <p:spPr/>
        <p:txBody>
          <a:bodyPr/>
          <a:lstStyle/>
          <a:p>
            <a:pPr eaLnBrk="1" hangingPunct="1"/>
            <a:r>
              <a:rPr lang="en-US" dirty="0" smtClean="0">
                <a:latin typeface="Calibri" charset="0"/>
                <a:ea typeface="MS PGothic" charset="0"/>
              </a:rPr>
              <a:t>What cells respond to that signal</a:t>
            </a:r>
            <a:endParaRPr lang="en-US" dirty="0">
              <a:latin typeface="Calibri" charset="0"/>
              <a:ea typeface="MS PGothic" charset="0"/>
            </a:endParaRPr>
          </a:p>
        </p:txBody>
      </p:sp>
      <p:sp>
        <p:nvSpPr>
          <p:cNvPr id="2051" name="TPAnswers"/>
          <p:cNvSpPr>
            <a:spLocks noGrp="1"/>
          </p:cNvSpPr>
          <p:nvPr>
            <p:ph idx="1"/>
            <p:custDataLst>
              <p:tags r:id="rId2"/>
            </p:custDataLst>
          </p:nvPr>
        </p:nvSpPr>
        <p:spPr>
          <a:xfrm>
            <a:off x="457200" y="1600200"/>
            <a:ext cx="4114800" cy="4525963"/>
          </a:xfrm>
        </p:spPr>
        <p:txBody>
          <a:bodyPr/>
          <a:lstStyle/>
          <a:p>
            <a:pPr marL="514350" indent="-514350" eaLnBrk="1" hangingPunct="1">
              <a:buFont typeface="Arial" charset="0"/>
              <a:buAutoNum type="alphaUcPeriod"/>
            </a:pPr>
            <a:r>
              <a:rPr lang="en-US" dirty="0" smtClean="0">
                <a:latin typeface="Calibri" charset="0"/>
                <a:ea typeface="MS PGothic" charset="0"/>
              </a:rPr>
              <a:t>Cardiac muscle</a:t>
            </a:r>
          </a:p>
          <a:p>
            <a:pPr marL="514350" indent="-514350" eaLnBrk="1" hangingPunct="1">
              <a:buFont typeface="Arial" charset="0"/>
              <a:buAutoNum type="alphaUcPeriod"/>
            </a:pPr>
            <a:r>
              <a:rPr lang="en-US" dirty="0" smtClean="0">
                <a:latin typeface="Calibri" charset="0"/>
                <a:ea typeface="MS PGothic" charset="0"/>
              </a:rPr>
              <a:t>Skeletal muscle</a:t>
            </a:r>
          </a:p>
          <a:p>
            <a:pPr marL="514350" indent="-514350" eaLnBrk="1" hangingPunct="1">
              <a:buFont typeface="Arial" charset="0"/>
              <a:buAutoNum type="alphaUcPeriod"/>
            </a:pPr>
            <a:r>
              <a:rPr lang="en-US" dirty="0" smtClean="0">
                <a:latin typeface="Calibri" charset="0"/>
                <a:ea typeface="MS PGothic" charset="0"/>
              </a:rPr>
              <a:t>Vascular smooth muscle</a:t>
            </a:r>
          </a:p>
          <a:p>
            <a:pPr marL="514350" indent="-514350" eaLnBrk="1" hangingPunct="1">
              <a:buFont typeface="Arial" charset="0"/>
              <a:buAutoNum type="alphaUcPeriod"/>
            </a:pPr>
            <a:r>
              <a:rPr lang="en-US" dirty="0" smtClean="0">
                <a:latin typeface="Calibri" charset="0"/>
                <a:ea typeface="MS PGothic" charset="0"/>
              </a:rPr>
              <a:t>All of the above</a:t>
            </a:r>
            <a:endParaRPr lang="en-US" dirty="0">
              <a:latin typeface="Calibri" charset="0"/>
              <a:ea typeface="MS PGothic" charset="0"/>
            </a:endParaRPr>
          </a:p>
        </p:txBody>
      </p:sp>
      <p:pic>
        <p:nvPicPr>
          <p:cNvPr id="3" name="TPChart" descr="457AC79D2DFB4334B3EF53D9E6E43108Chart20150308092120198.png"/>
          <p:cNvPicPr>
            <a:picLocks/>
          </p:cNvPicPr>
          <p:nvPr>
            <p:custDataLst>
              <p:tags r:id="rId3"/>
            </p:custDataLst>
          </p:nvPr>
        </p:nvPicPr>
        <p:blipFill>
          <a:blip r:embed="rId6">
            <a:extLst>
              <a:ext uri="{28A0092B-C50C-407E-A947-70E740481C1C}">
                <a14:useLocalDpi xmlns:a14="http://schemas.microsoft.com/office/drawing/2010/main" val="0"/>
              </a:ext>
            </a:extLst>
          </a:blip>
          <a:stretch>
            <a:fillRect/>
          </a:stretch>
        </p:blipFill>
        <p:spPr>
          <a:xfrm>
            <a:off x="4508500" y="1600200"/>
            <a:ext cx="4572000" cy="5143500"/>
          </a:xfrm>
          <a:prstGeom prst="rect">
            <a:avLst/>
          </a:prstGeom>
        </p:spPr>
      </p:pic>
      <p:grpSp>
        <p:nvGrpSpPr>
          <p:cNvPr id="6" name="TPCountdown"/>
          <p:cNvGrpSpPr/>
          <p:nvPr>
            <p:custDataLst>
              <p:tags r:id="rId4"/>
            </p:custDataLst>
          </p:nvPr>
        </p:nvGrpSpPr>
        <p:grpSpPr>
          <a:xfrm>
            <a:off x="8382000" y="6096000"/>
            <a:ext cx="635000" cy="635000"/>
            <a:chOff x="8318500" y="6032500"/>
            <a:chExt cx="635000" cy="635000"/>
          </a:xfrm>
        </p:grpSpPr>
        <p:sp>
          <p:nvSpPr>
            <p:cNvPr id="5" name="CountdownShape"/>
            <p:cNvSpPr/>
            <p:nvPr/>
          </p:nvSpPr>
          <p:spPr>
            <a:xfrm>
              <a:off x="8318500" y="6032500"/>
              <a:ext cx="635000" cy="635000"/>
            </a:xfrm>
            <a:prstGeom prst="bevel">
              <a:avLst/>
            </a:prstGeom>
            <a:effectLst/>
            <a:extLst>
              <a:ext uri="{AF507438-7753-43e0-B8FC-AC1667EBCBE1}">
                <a14:hiddenEffects xmlns:a14="http://schemas.microsoft.com/office/drawing/2010/main">
                  <a:effectLst>
                    <a:outerShdw blurRad="40000" dist="23000" dir="5400000" rotWithShape="0">
                      <a:srgbClr val="000000">
                        <a:alpha val="35000"/>
                      </a:srgbClr>
                    </a:outerShdw>
                  </a:effectLst>
                </a14:hiddenEffects>
              </a:ext>
            </a:ex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CountdownText"/>
            <p:cNvSpPr txBox="1"/>
            <p:nvPr/>
          </p:nvSpPr>
          <p:spPr>
            <a:xfrm>
              <a:off x="8318500" y="6032500"/>
              <a:ext cx="635000" cy="635000"/>
            </a:xfrm>
            <a:prstGeom prst="rect">
              <a:avLst/>
            </a:prstGeom>
            <a:noFill/>
            <a:effectLst/>
            <a:extLst>
              <a:ext uri="{AF507438-7753-43e0-B8FC-AC1667EBCBE1}">
                <a14:hiddenEffects xmlns:a14="http://schemas.microsoft.com/office/drawing/2010/main">
                  <a:effectLst/>
                </a14:hiddenEffects>
              </a:ext>
            </a:extLst>
          </p:spPr>
          <p:txBody>
            <a:bodyPr vert="horz" rtlCol="0" anchor="ctr" anchorCtr="1">
              <a:noAutofit/>
            </a:bodyPr>
            <a:lstStyle/>
            <a:p>
              <a:pPr algn="r"/>
              <a:r>
                <a:rPr lang="en-US" sz="2400" b="1" smtClean="0">
                  <a:latin typeface="Tahoma"/>
                </a:rPr>
                <a:t>15</a:t>
              </a:r>
              <a:endParaRPr lang="en-US" sz="2400" b="1">
                <a:latin typeface="Tahoma"/>
              </a:endParaRPr>
            </a:p>
          </p:txBody>
        </p:sp>
      </p:grpSp>
    </p:spTree>
    <p:custDataLst>
      <p:tags r:id="rId1"/>
    </p:custDataLst>
  </p:cSld>
  <p:clrMapOvr>
    <a:masterClrMapping/>
  </p:clrMapOvr>
  <p:timing>
    <p:tnLst>
      <p:par>
        <p:cTn xmlns:p14="http://schemas.microsoft.com/office/powerpoint/2010/mai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PVERSION" val="5"/>
  <p:tag name="TPFULLVERSION" val="05030.17.01"/>
  <p:tag name="PPTVERSION" val="14"/>
  <p:tag name="TPOS" val="6"/>
</p:tagLst>
</file>

<file path=ppt/tags/tag10.xml><?xml version="1.0" encoding="utf-8"?>
<p:tagLst xmlns:a="http://schemas.openxmlformats.org/drawingml/2006/main" xmlns:r="http://schemas.openxmlformats.org/officeDocument/2006/relationships" xmlns:p="http://schemas.openxmlformats.org/presentationml/2006/main">
  <p:tag name="SLIDEGUID" val="3ECFD246A2BA435E9600E9A12A7041A1"/>
  <p:tag name="AUTOOPENPOLL" val="False"/>
  <p:tag name="TYPE" val="MultiChoiceSlide"/>
  <p:tag name="TPSLIDEBULLETSTYLE" val="2"/>
  <p:tag name="CHARTTYPE" val="0"/>
  <p:tag name="CHARTDEFINEDCOLORS" val="3,6,10,45,32,50,13,4,9,55,1"/>
  <p:tag name="TPQUESTIONXML" val="&lt;?xml version=&quot;1.0&quot; encoding=&quot;UTF-8&quot; standalone=&quot;yes&quot;?&gt;&lt;questionlist&gt;&lt;properties&gt;&lt;guid&gt;491A6E5832BF4D868B4AFA590F0F358F&lt;/guid&gt;&lt;date&gt;3/8/2015 09:22:38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3ECFD246A2BA435E9600E9A12A7041A1&lt;/guid&gt;&lt;repollguid&gt;F14894AE62C14EFDA4F124F2B495CE06&lt;/repollguid&gt;&lt;sourceid&gt;B5C4401BFF6546BF8EBE6A07D785E908&lt;/sourceid&gt;&lt;questiontext&gt;Which hormone type is most likely to be able to cross plasma membranes&lt;/questiontext&gt;&lt;showresults&gt;True&lt;/showresults&gt;&lt;responsegrid&gt;0&lt;/responsegrid&gt;&lt;countdowntimer&gt;True&lt;/countdowntimer&gt;&lt;countdowntime&gt;15&lt;/countdowntime&gt;&lt;correctvalue&gt;1&lt;/correctvalue&gt;&lt;incorrectvalue&gt;0&lt;/incorrectvalue&gt;&lt;responselimit&gt;1&lt;/responselimit&gt;&lt;bulletstyle&gt;2&lt;/bulletstyle&gt;&lt;answers&gt;&lt;answer&gt;&lt;guid&gt;D1F92E73216B4D1DB3912CEB2B4A6EC9&lt;/guid&gt;&lt;answertext&gt;An amine such as adrenaline&lt;/answertext&gt;&lt;valuetype&gt;-1&lt;/valuetype&gt;&lt;/answer&gt;&lt;answer&gt;&lt;guid&gt;71F384547C4345109E320141F2D50942&lt;/guid&gt;&lt;answertext&gt;A peptide such as insulin&lt;/answertext&gt;&lt;valuetype&gt;-1&lt;/valuetype&gt;&lt;/answer&gt;&lt;answer&gt;&lt;guid&gt;8486C7C90D174DA184C9CF2A959D234A&lt;/guid&gt;&lt;answertext&gt;A polypeptide such as FSH&lt;/answertext&gt;&lt;valuetype&gt;-1&lt;/valuetype&gt;&lt;/answer&gt;&lt;answer&gt;&lt;guid&gt;CF85491A83F44765B09F2C1779B2BB77&lt;/guid&gt;&lt;answertext&gt;A steroid such as testosterone&lt;/answertext&gt;&lt;valuetype&gt;1&lt;/valuetype&gt;&lt;/answer&gt;&lt;/answers&gt;&lt;/multichoice&gt;&lt;/questions&gt;&lt;/questionlist&gt;"/>
  <p:tag name="LIVECHARTING" val="False"/>
</p:tagLst>
</file>

<file path=ppt/tags/tag11.xml><?xml version="1.0" encoding="utf-8"?>
<p:tagLst xmlns:a="http://schemas.openxmlformats.org/drawingml/2006/main" xmlns:r="http://schemas.openxmlformats.org/officeDocument/2006/relationships" xmlns:p="http://schemas.openxmlformats.org/presentationml/2006/main">
  <p:tag name="ZEROBASED" val="False"/>
</p:tagLst>
</file>

<file path=ppt/tags/tag12.xml><?xml version="1.0" encoding="utf-8"?>
<p:tagLst xmlns:a="http://schemas.openxmlformats.org/drawingml/2006/main" xmlns:r="http://schemas.openxmlformats.org/officeDocument/2006/relationships" xmlns:p="http://schemas.openxmlformats.org/presentationml/2006/main">
  <p:tag name="TYPE" val="0"/>
  <p:tag name="DEFINEDCOLORS" val="3,6,10,45,32,50,13,4,9,55,1"/>
  <p:tag name="COLORTYPE" val="SCHEME"/>
  <p:tag name="NUMBERFORMAT" val="0"/>
  <p:tag name="LABELFORMAT" val="0"/>
</p:tagLst>
</file>

<file path=ppt/tags/tag13.xml><?xml version="1.0" encoding="utf-8"?>
<p:tagLst xmlns:a="http://schemas.openxmlformats.org/drawingml/2006/main" xmlns:r="http://schemas.openxmlformats.org/officeDocument/2006/relationships" xmlns:p="http://schemas.openxmlformats.org/presentationml/2006/main">
  <p:tag name="TPCOUNTDOWNSECONDS" val="15"/>
  <p:tag name="TYPE" val="0"/>
</p:tagLst>
</file>

<file path=ppt/tags/tag14.xml><?xml version="1.0" encoding="utf-8"?>
<p:tagLst xmlns:a="http://schemas.openxmlformats.org/drawingml/2006/main" xmlns:r="http://schemas.openxmlformats.org/officeDocument/2006/relationships" xmlns:p="http://schemas.openxmlformats.org/presentationml/2006/main">
  <p:tag name="SLIDEGUID" val="E9165CFD6EB945F5B8AD9F667CF70A8F"/>
  <p:tag name="AUTOOPENPOLL" val="False"/>
  <p:tag name="TYPE" val="MultiChoiceSlide"/>
  <p:tag name="TPSLIDEBULLETSTYLE" val="2"/>
  <p:tag name="CHARTTYPE" val="0"/>
  <p:tag name="CHARTDEFINEDCOLORS" val="3,6,10,45,32,50,13,4,9,55,1"/>
  <p:tag name="TPQUESTIONXML" val="&lt;?xml version=&quot;1.0&quot; encoding=&quot;UTF-8&quot; standalone=&quot;yes&quot;?&gt;&lt;questionlist&gt;&lt;properties&gt;&lt;guid&gt;FC72425FBD714DFFA51E1D32BFD748FA&lt;/guid&gt;&lt;date&gt;3/8/2015 09:22:53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E9165CFD6EB945F5B8AD9F667CF70A8F&lt;/guid&gt;&lt;repollguid&gt;7AD8A068DCF948968FD0AD0ADF4A1473&lt;/repollguid&gt;&lt;sourceid&gt;B5E63FEF098249369A83C8EDF85E3567&lt;/sourceid&gt;&lt;questiontext&gt;Insulin is released from pancreatic beta cells and is sensed by pancreatic alpha cells to reduce glucagon secretion.  This is an example of …&lt;/questiontext&gt;&lt;showresults&gt;True&lt;/showresults&gt;&lt;responsegrid&gt;0&lt;/responsegrid&gt;&lt;countdowntimer&gt;True&lt;/countdowntimer&gt;&lt;countdowntime&gt;15&lt;/countdowntime&gt;&lt;correctvalue&gt;1&lt;/correctvalue&gt;&lt;incorrectvalue&gt;0&lt;/incorrectvalue&gt;&lt;responselimit&gt;1&lt;/responselimit&gt;&lt;bulletstyle&gt;2&lt;/bulletstyle&gt;&lt;answers&gt;&lt;answer&gt;&lt;guid&gt;2DAAAFCFF9EE42728D6809AA0E185522&lt;/guid&gt;&lt;answertext&gt;Autocrine action&lt;/answertext&gt;&lt;valuetype&gt;-1&lt;/valuetype&gt;&lt;/answer&gt;&lt;answer&gt;&lt;guid&gt;424F050F03EF412E83E2FFC6A2960BD2&lt;/guid&gt;&lt;answertext&gt;Paracrine action&lt;/answertext&gt;&lt;valuetype&gt;1&lt;/valuetype&gt;&lt;/answer&gt;&lt;answer&gt;&lt;guid&gt;9B9F51FEB6E4463396FFF4F89F52B9BA&lt;/guid&gt;&lt;answertext&gt;Endocrine action&lt;/answertext&gt;&lt;valuetype&gt;-1&lt;/valuetype&gt;&lt;/answer&gt;&lt;/answers&gt;&lt;/multichoice&gt;&lt;/questions&gt;&lt;/questionlist&gt;"/>
  <p:tag name="LIVECHARTING" val="False"/>
</p:tagLst>
</file>

<file path=ppt/tags/tag15.xml><?xml version="1.0" encoding="utf-8"?>
<p:tagLst xmlns:a="http://schemas.openxmlformats.org/drawingml/2006/main" xmlns:r="http://schemas.openxmlformats.org/officeDocument/2006/relationships" xmlns:p="http://schemas.openxmlformats.org/presentationml/2006/main">
  <p:tag name="ZEROBASED" val="False"/>
</p:tagLst>
</file>

<file path=ppt/tags/tag16.xml><?xml version="1.0" encoding="utf-8"?>
<p:tagLst xmlns:a="http://schemas.openxmlformats.org/drawingml/2006/main" xmlns:r="http://schemas.openxmlformats.org/officeDocument/2006/relationships" xmlns:p="http://schemas.openxmlformats.org/presentationml/2006/main">
  <p:tag name="TYPE" val="0"/>
  <p:tag name="DEFINEDCOLORS" val="3,6,10,45,32,50,13,4,9,55,1"/>
  <p:tag name="COLORTYPE" val="SCHEME"/>
  <p:tag name="NUMBERFORMAT" val="0"/>
  <p:tag name="LABELFORMAT" val="0"/>
</p:tagLst>
</file>

<file path=ppt/tags/tag17.xml><?xml version="1.0" encoding="utf-8"?>
<p:tagLst xmlns:a="http://schemas.openxmlformats.org/drawingml/2006/main" xmlns:r="http://schemas.openxmlformats.org/officeDocument/2006/relationships" xmlns:p="http://schemas.openxmlformats.org/presentationml/2006/main">
  <p:tag name="TPCOUNTDOWNSECONDS" val="15"/>
  <p:tag name="TYPE" val="0"/>
</p:tagLst>
</file>

<file path=ppt/tags/tag18.xml><?xml version="1.0" encoding="utf-8"?>
<p:tagLst xmlns:a="http://schemas.openxmlformats.org/drawingml/2006/main" xmlns:r="http://schemas.openxmlformats.org/officeDocument/2006/relationships" xmlns:p="http://schemas.openxmlformats.org/presentationml/2006/main">
  <p:tag name="SLIDEGUID" val="87A45CC4CAAB41A3920282BCB22C61EB"/>
  <p:tag name="AUTOOPENPOLL" val="False"/>
  <p:tag name="TYPE" val="MultiChoiceSlide"/>
  <p:tag name="TPSLIDEBULLETSTYLE" val="2"/>
  <p:tag name="TPQUESTIONXML" val="&lt;?xml version=&quot;1.0&quot; encoding=&quot;UTF-8&quot; standalone=&quot;yes&quot;?&gt;&lt;questionlist&gt;&lt;properties&gt;&lt;guid&gt;4C93B5B98FB94F27887F5355CDD924F3&lt;/guid&gt;&lt;date&gt;3/8/2015 09:21:20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87A45CC4CAAB41A3920282BCB22C61EB&lt;/guid&gt;&lt;repollguid&gt;8F82B8FBDADC433F8B0D2E401B08B63B&lt;/repollguid&gt;&lt;sourceid&gt;95FCE1322F994686AF2644299FC9CDD1&lt;/sourceid&gt;&lt;questiontext&gt;What is the most likely receptor?&lt;/questiontext&gt;&lt;showresults&gt;True&lt;/showresults&gt;&lt;responsegrid&gt;0&lt;/responsegrid&gt;&lt;countdowntimer&gt;True&lt;/countdowntimer&gt;&lt;countdowntime&gt;15&lt;/countdowntime&gt;&lt;correctvalue&gt;1&lt;/correctvalue&gt;&lt;incorrectvalue&gt;0&lt;/incorrectvalue&gt;&lt;responselimit&gt;1&lt;/responselimit&gt;&lt;bulletstyle&gt;2&lt;/bulletstyle&gt;&lt;answers&gt;&lt;answer&gt;&lt;guid&gt;643C52ECCACE49E6B36E69293F3ACFD9&lt;/guid&gt;&lt;answertext&gt;Cell surface because changes are fast&lt;/answertext&gt;&lt;valuetype&gt;0&lt;/valuetype&gt;&lt;/answer&gt;&lt;answer&gt;&lt;guid&gt;9A99EA5583D34D0B9566387100DA4172&lt;/guid&gt;&lt;answertext&gt;Nuclear hormone because changes are fast&lt;/answertext&gt;&lt;valuetype&gt;0&lt;/valuetype&gt;&lt;/answer&gt;&lt;answer&gt;&lt;guid&gt;AFD5337867804BEFA1C9760C7DD026CC&lt;/guid&gt;&lt;answertext&gt;Cell surface because changes are slow&lt;/answertext&gt;&lt;valuetype&gt;0&lt;/valuetype&gt;&lt;/answer&gt;&lt;answer&gt;&lt;guid&gt;AE1DAC482CE441699BCF6B9C68B4FCAA&lt;/guid&gt;&lt;answertext&gt;Nuclear because changes are slow&lt;/answertext&gt;&lt;valuetype&gt;0&lt;/valuetype&gt;&lt;/answer&gt;&lt;/answers&gt;&lt;/multichoice&gt;&lt;/questions&gt;&lt;/questionlist&gt;"/>
  <p:tag name="LIVECHARTING" val="False"/>
  <p:tag name="CHARTTYPE" val="0"/>
  <p:tag name="CHARTDEFINEDCOLORS" val="3,6,10,45,32,50,13,4,9,55,1"/>
</p:tagLst>
</file>

<file path=ppt/tags/tag19.xml><?xml version="1.0" encoding="utf-8"?>
<p:tagLst xmlns:a="http://schemas.openxmlformats.org/drawingml/2006/main" xmlns:r="http://schemas.openxmlformats.org/officeDocument/2006/relationships" xmlns:p="http://schemas.openxmlformats.org/presentationml/2006/main">
  <p:tag name="ZEROBASED" val="False"/>
</p:tagLst>
</file>

<file path=ppt/tags/tag2.xml><?xml version="1.0" encoding="utf-8"?>
<p:tagLst xmlns:a="http://schemas.openxmlformats.org/drawingml/2006/main" xmlns:r="http://schemas.openxmlformats.org/officeDocument/2006/relationships" xmlns:p="http://schemas.openxmlformats.org/presentationml/2006/main">
  <p:tag name="SLIDEGUID" val="1F188E67292D452F9F01D4A0F455BADF"/>
  <p:tag name="AUTOOPENPOLL" val="False"/>
  <p:tag name="TYPE" val="MultiChoiceSlide"/>
  <p:tag name="TPSLIDEBULLETSTYLE" val="2"/>
  <p:tag name="CHARTTYPE" val="0"/>
  <p:tag name="CHARTDEFINEDCOLORS" val="3,6,10,45,32,50,13,4,9,55,1"/>
  <p:tag name="TPQUESTIONXML" val="&lt;?xml version=&quot;1.0&quot; encoding=&quot;UTF-8&quot; standalone=&quot;yes&quot;?&gt;&lt;questionlist&gt;&lt;properties&gt;&lt;guid&gt;E7CE2871457F4AE581F4C988518DF410&lt;/guid&gt;&lt;date&gt;3/8/2015 09:22:27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1F188E67292D452F9F01D4A0F455BADF&lt;/guid&gt;&lt;repollguid&gt;FE2F1215ACA04A6BA2C164B2946ABD83&lt;/repollguid&gt;&lt;sourceid&gt;902A85776D284B17A21F080085A8A820&lt;/sourceid&gt;&lt;questiontext&gt;When fight or flight increases blood flow to muscles, what is the signal&lt;/questiontext&gt;&lt;showresults&gt;True&lt;/showresults&gt;&lt;responsegrid&gt;0&lt;/responsegrid&gt;&lt;countdowntimer&gt;True&lt;/countdowntimer&gt;&lt;countdowntime&gt;15&lt;/countdowntime&gt;&lt;correctvalue&gt;1&lt;/correctvalue&gt;&lt;incorrectvalue&gt;0&lt;/incorrectvalue&gt;&lt;responselimit&gt;1&lt;/responselimit&gt;&lt;bulletstyle&gt;2&lt;/bulletstyle&gt;&lt;answers&gt;&lt;answer&gt;&lt;guid&gt;8089B81009D04D0891D34DEBE7747135&lt;/guid&gt;&lt;answertext&gt;Adrenaline&lt;/answertext&gt;&lt;valuetype&gt;0&lt;/valuetype&gt;&lt;/answer&gt;&lt;answer&gt;&lt;guid&gt;0BA8FE6200DE479A8D9CDB18281F075E&lt;/guid&gt;&lt;answertext&gt;Insulin&lt;/answertext&gt;&lt;valuetype&gt;0&lt;/valuetype&gt;&lt;/answer&gt;&lt;answer&gt;&lt;guid&gt;340F84F918644318A36E59AB3705AD7F&lt;/guid&gt;&lt;answertext&gt;Renin&lt;/answertext&gt;&lt;valuetype&gt;0&lt;/valuetype&gt;&lt;/answer&gt;&lt;answer&gt;&lt;guid&gt;373BE64164AB4B22B5CE0DDDF95FF17D&lt;/guid&gt;&lt;answertext&gt;All of the above&lt;/answertext&gt;&lt;valuetype&gt;0&lt;/valuetype&gt;&lt;/answer&gt;&lt;/answers&gt;&lt;/multichoice&gt;&lt;/questions&gt;&lt;/questionlist&gt;"/>
  <p:tag name="LIVECHARTING" val="False"/>
</p:tagLst>
</file>

<file path=ppt/tags/tag20.xml><?xml version="1.0" encoding="utf-8"?>
<p:tagLst xmlns:a="http://schemas.openxmlformats.org/drawingml/2006/main" xmlns:r="http://schemas.openxmlformats.org/officeDocument/2006/relationships" xmlns:p="http://schemas.openxmlformats.org/presentationml/2006/main">
  <p:tag name="TYPE" val="0"/>
  <p:tag name="DEFINEDCOLORS" val="3,6,10,45,32,50,13,4,9,55,1"/>
  <p:tag name="COLORTYPE" val="SCHEME"/>
  <p:tag name="NUMBERFORMAT" val="0"/>
  <p:tag name="LABELFORMAT" val="0"/>
</p:tagLst>
</file>

<file path=ppt/tags/tag21.xml><?xml version="1.0" encoding="utf-8"?>
<p:tagLst xmlns:a="http://schemas.openxmlformats.org/drawingml/2006/main" xmlns:r="http://schemas.openxmlformats.org/officeDocument/2006/relationships" xmlns:p="http://schemas.openxmlformats.org/presentationml/2006/main">
  <p:tag name="TPCOUNTDOWNSECONDS" val="15"/>
  <p:tag name="TYPE" val="0"/>
</p:tagLst>
</file>

<file path=ppt/tags/tag22.xml><?xml version="1.0" encoding="utf-8"?>
<p:tagLst xmlns:a="http://schemas.openxmlformats.org/drawingml/2006/main" xmlns:r="http://schemas.openxmlformats.org/officeDocument/2006/relationships" xmlns:p="http://schemas.openxmlformats.org/presentationml/2006/main">
  <p:tag name="SLIDEGUID" val="E763C6EF86824CC781B5C0289DAE0AAB"/>
  <p:tag name="AUTOOPENPOLL" val="False"/>
  <p:tag name="TYPE" val="TrueFalse"/>
  <p:tag name="TPSLIDEBULLETSTYLE" val="2"/>
  <p:tag name="TPQUESTIONXML" val="&lt;?xml version=&quot;1.0&quot; encoding=&quot;UTF-8&quot; standalone=&quot;yes&quot;?&gt;&lt;questionlist&gt;&lt;properties&gt;&lt;guid&gt;7D186DD7EDCC4262980408399B1C4CCA&lt;/guid&gt;&lt;date&gt;3/8/2015 09:21:20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E763C6EF86824CC781B5C0289DAE0AAB&lt;/guid&gt;&lt;repollguid&gt;187054B388454BD8AD45BD685138DA64&lt;/repollguid&gt;&lt;sourceid&gt;F4AAC7DC4BA2451A9A42C0F7AE0F47A9&lt;/sourceid&gt;&lt;questiontext&gt;Is this a neurendocrine hormone&lt;/questiontext&gt;&lt;showresults&gt;True&lt;/showresults&gt;&lt;responsegrid&gt;0&lt;/responsegrid&gt;&lt;countdowntimer&gt;True&lt;/countdowntimer&gt;&lt;countdowntime&gt;15&lt;/countdowntime&gt;&lt;correctvalue&gt;1&lt;/correctvalue&gt;&lt;incorrectvalue&gt;0&lt;/incorrectvalue&gt;&lt;responselimit&gt;1&lt;/responselimit&gt;&lt;bulletstyle&gt;2&lt;/bulletstyle&gt;&lt;truefalse&gt;True&lt;/truefalse&gt;&lt;answers&gt;&lt;answer&gt;&lt;guid&gt;17BA899DDDED4CD3BE3090E9FD82C8C8&lt;/guid&gt;&lt;answertext&gt;True&lt;/answertext&gt;&lt;valuetype&gt;0&lt;/valuetype&gt;&lt;/answer&gt;&lt;answer&gt;&lt;guid&gt;91B42C49F03C4548B6DB8240B19426BB&lt;/guid&gt;&lt;answertext&gt;False&lt;/answertext&gt;&lt;valuetype&gt;0&lt;/valuetype&gt;&lt;/answer&gt;&lt;/answers&gt;&lt;/multichoice&gt;&lt;/questions&gt;&lt;/questionlist&gt;"/>
  <p:tag name="LIVECHARTING" val="False"/>
  <p:tag name="CHARTTYPE" val="0"/>
  <p:tag name="CHARTDEFINEDCOLORS" val="3,6,10,45,32,50,13,4,9,55,1"/>
</p:tagLst>
</file>

<file path=ppt/tags/tag23.xml><?xml version="1.0" encoding="utf-8"?>
<p:tagLst xmlns:a="http://schemas.openxmlformats.org/drawingml/2006/main" xmlns:r="http://schemas.openxmlformats.org/officeDocument/2006/relationships" xmlns:p="http://schemas.openxmlformats.org/presentationml/2006/main">
  <p:tag name="ZEROBASED" val="False"/>
</p:tagLst>
</file>

<file path=ppt/tags/tag24.xml><?xml version="1.0" encoding="utf-8"?>
<p:tagLst xmlns:a="http://schemas.openxmlformats.org/drawingml/2006/main" xmlns:r="http://schemas.openxmlformats.org/officeDocument/2006/relationships" xmlns:p="http://schemas.openxmlformats.org/presentationml/2006/main">
  <p:tag name="TYPE" val="0"/>
  <p:tag name="DEFINEDCOLORS" val="3,6,10,45,32,50,13,4,9,55,1"/>
  <p:tag name="COLORTYPE" val="SCHEME"/>
  <p:tag name="NUMBERFORMAT" val="0"/>
  <p:tag name="LABELFORMAT" val="0"/>
</p:tagLst>
</file>

<file path=ppt/tags/tag25.xml><?xml version="1.0" encoding="utf-8"?>
<p:tagLst xmlns:a="http://schemas.openxmlformats.org/drawingml/2006/main" xmlns:r="http://schemas.openxmlformats.org/officeDocument/2006/relationships" xmlns:p="http://schemas.openxmlformats.org/presentationml/2006/main">
  <p:tag name="TPCOUNTDOWNSECONDS" val="15"/>
  <p:tag name="TYPE" val="0"/>
</p:tagLst>
</file>

<file path=ppt/tags/tag26.xml><?xml version="1.0" encoding="utf-8"?>
<p:tagLst xmlns:a="http://schemas.openxmlformats.org/drawingml/2006/main" xmlns:r="http://schemas.openxmlformats.org/officeDocument/2006/relationships" xmlns:p="http://schemas.openxmlformats.org/presentationml/2006/main">
  <p:tag name="SLIDEGUID" val="7769BDAFA31B4D8E89A3D97BF389FFDF"/>
  <p:tag name="AUTOOPENPOLL" val="False"/>
  <p:tag name="TYPE" val="MultiChoiceSlide"/>
  <p:tag name="TPSLIDEBULLETSTYLE" val="2"/>
  <p:tag name="CHARTTYPE" val="0"/>
  <p:tag name="TPQUESTIONXML" val="&lt;?xml version=&quot;1.0&quot; encoding=&quot;UTF-8&quot; standalone=&quot;yes&quot;?&gt;&lt;questionlist&gt;&lt;properties&gt;&lt;guid&gt;66D270BE916F452B8CBA1C621B894D3C&lt;/guid&gt;&lt;date&gt;3/8/2015 10:05:24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7769BDAFA31B4D8E89A3D97BF389FFDF&lt;/guid&gt;&lt;repollguid&gt;7F101416AA2B4CD4A39997BE2DDBEC69&lt;/repollguid&gt;&lt;sourceid&gt;3B37117BF06A400B9AB456DA23412C66&lt;/sourceid&gt;&lt;questiontext&gt;Enter question text...&lt;/questiontext&gt;&lt;showresults&gt;True&lt;/showresults&gt;&lt;responsegrid&gt;0&lt;/responsegrid&gt;&lt;countdowntimer&gt;True&lt;/countdowntimer&gt;&lt;countdowntime&gt;15&lt;/countdowntime&gt;&lt;correctvalue&gt;1&lt;/correctvalue&gt;&lt;incorrectvalue&gt;0&lt;/incorrectvalue&gt;&lt;responselimit&gt;1&lt;/responselimit&gt;&lt;bulletstyle&gt;2&lt;/bulletstyle&gt;&lt;answers&gt;&lt;answer&gt;&lt;guid&gt;09940313B54849519CA92A6F9F612D27&lt;/guid&gt;&lt;answertext&gt;Enter answer text...&lt;/answertext&gt;&lt;valuetype&gt;0&lt;/valuetype&gt;&lt;/answer&gt;&lt;answer&gt;&lt;guid&gt;A0CBA5D873514A35BB445F66D4585CF9&lt;/guid&gt;&lt;answertext&gt;Enter answer text...&lt;/answertext&gt;&lt;valuetype&gt;0&lt;/valuetype&gt;&lt;/answer&gt;&lt;answer&gt;&lt;guid&gt;260783F54DA9487FB00E504B1A519055&lt;/guid&gt;&lt;answertext&gt;Enter answer text...&lt;/answertext&gt;&lt;valuetype&gt;0&lt;/valuetype&gt;&lt;/answer&gt;&lt;answer&gt;&lt;guid&gt;041E33787FFC4E7CA6F3580673F7ACCD&lt;/guid&gt;&lt;answertext&gt;Enter answer text...&lt;/answertext&gt;&lt;valuetype&gt;0&lt;/valuetype&gt;&lt;/answer&gt;&lt;/answers&gt;&lt;/multichoice&gt;&lt;/questions&gt;&lt;/questionlist&gt;"/>
  <p:tag name="LIVECHARTING" val="False"/>
</p:tagLst>
</file>

<file path=ppt/tags/tag27.xml><?xml version="1.0" encoding="utf-8"?>
<p:tagLst xmlns:a="http://schemas.openxmlformats.org/drawingml/2006/main" xmlns:r="http://schemas.openxmlformats.org/officeDocument/2006/relationships" xmlns:p="http://schemas.openxmlformats.org/presentationml/2006/main">
  <p:tag name="ZEROBASED" val="False"/>
</p:tagLst>
</file>

<file path=ppt/tags/tag28.xml><?xml version="1.0" encoding="utf-8"?>
<p:tagLst xmlns:a="http://schemas.openxmlformats.org/drawingml/2006/main" xmlns:r="http://schemas.openxmlformats.org/officeDocument/2006/relationships" xmlns:p="http://schemas.openxmlformats.org/presentationml/2006/main">
  <p:tag name="TYPE" val="0"/>
  <p:tag name="DEFINEDCOLORS" val="3,6,10,45,32,50,13,4,9,55,1"/>
  <p:tag name="COLORTYPE" val="SCHEME"/>
  <p:tag name="NUMBERFORMAT" val="0"/>
  <p:tag name="LABELFORMAT" val="0"/>
</p:tagLst>
</file>

<file path=ppt/tags/tag29.xml><?xml version="1.0" encoding="utf-8"?>
<p:tagLst xmlns:a="http://schemas.openxmlformats.org/drawingml/2006/main" xmlns:r="http://schemas.openxmlformats.org/officeDocument/2006/relationships" xmlns:p="http://schemas.openxmlformats.org/presentationml/2006/main">
  <p:tag name="TPCOUNTDOWNSECONDS" val="15"/>
  <p:tag name="TYPE" val="0"/>
</p:tagLst>
</file>

<file path=ppt/tags/tag3.xml><?xml version="1.0" encoding="utf-8"?>
<p:tagLst xmlns:a="http://schemas.openxmlformats.org/drawingml/2006/main" xmlns:r="http://schemas.openxmlformats.org/officeDocument/2006/relationships" xmlns:p="http://schemas.openxmlformats.org/presentationml/2006/main">
  <p:tag name="ZEROBASED" val="False"/>
</p:tagLst>
</file>

<file path=ppt/tags/tag30.xml><?xml version="1.0" encoding="utf-8"?>
<p:tagLst xmlns:a="http://schemas.openxmlformats.org/drawingml/2006/main" xmlns:r="http://schemas.openxmlformats.org/officeDocument/2006/relationships" xmlns:p="http://schemas.openxmlformats.org/presentationml/2006/main">
  <p:tag name="SLIDEGUID" val="E16F6AE3EF8B43AE880A99494C2D6E66"/>
  <p:tag name="AUTOOPENPOLL" val="False"/>
  <p:tag name="TYPE" val="TrueFalse"/>
  <p:tag name="TPSLIDEBULLETSTYLE" val="2"/>
  <p:tag name="CHARTTYPE" val="0"/>
  <p:tag name="TPQUESTIONXML" val="&lt;?xml version=&quot;1.0&quot; encoding=&quot;UTF-8&quot; standalone=&quot;yes&quot;?&gt;&lt;questionlist&gt;&lt;properties&gt;&lt;guid&gt;32DF7681338948718BEF4C569170D9F9&lt;/guid&gt;&lt;date&gt;3/8/2015 10:56:29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E16F6AE3EF8B43AE880A99494C2D6E66&lt;/guid&gt;&lt;repollguid&gt;20AE2D600706439F90EBFC57EAB0EEF7&lt;/repollguid&gt;&lt;sourceid&gt;0FCC7E86FA234D3EBDA9F9F9467C30A8&lt;/sourceid&gt;&lt;questiontext&gt;Enter question text...&lt;/questiontext&gt;&lt;showresults&gt;True&lt;/showresults&gt;&lt;responsegrid&gt;0&lt;/responsegrid&gt;&lt;countdowntimer&gt;True&lt;/countdowntimer&gt;&lt;countdowntime&gt;15&lt;/countdowntime&gt;&lt;correctvalue&gt;1&lt;/correctvalue&gt;&lt;incorrectvalue&gt;0&lt;/incorrectvalue&gt;&lt;responselimit&gt;1&lt;/responselimit&gt;&lt;bulletstyle&gt;2&lt;/bulletstyle&gt;&lt;truefalse&gt;True&lt;/truefalse&gt;&lt;answers&gt;&lt;answer&gt;&lt;guid&gt;6BE50B43468747FFADF226EE37D850D1&lt;/guid&gt;&lt;answertext&gt;True&lt;/answertext&gt;&lt;valuetype&gt;0&lt;/valuetype&gt;&lt;/answer&gt;&lt;answer&gt;&lt;guid&gt;4AF13EA47D9341DB853AAC6ED88A4A89&lt;/guid&gt;&lt;answertext&gt;False&lt;/answertext&gt;&lt;valuetype&gt;0&lt;/valuetype&gt;&lt;/answer&gt;&lt;/answers&gt;&lt;/multichoice&gt;&lt;/questions&gt;&lt;/questionlist&gt;"/>
  <p:tag name="LIVECHARTING" val="False"/>
</p:tagLst>
</file>

<file path=ppt/tags/tag31.xml><?xml version="1.0" encoding="utf-8"?>
<p:tagLst xmlns:a="http://schemas.openxmlformats.org/drawingml/2006/main" xmlns:r="http://schemas.openxmlformats.org/officeDocument/2006/relationships" xmlns:p="http://schemas.openxmlformats.org/presentationml/2006/main">
  <p:tag name="ZEROBASED" val="False"/>
</p:tagLst>
</file>

<file path=ppt/tags/tag32.xml><?xml version="1.0" encoding="utf-8"?>
<p:tagLst xmlns:a="http://schemas.openxmlformats.org/drawingml/2006/main" xmlns:r="http://schemas.openxmlformats.org/officeDocument/2006/relationships" xmlns:p="http://schemas.openxmlformats.org/presentationml/2006/main">
  <p:tag name="TYPE" val="0"/>
  <p:tag name="DEFINEDCOLORS" val="3,6,10,45,32,50,13,4,9,55,1"/>
  <p:tag name="COLORTYPE" val="SCHEME"/>
  <p:tag name="NUMBERFORMAT" val="0"/>
  <p:tag name="LABELFORMAT" val="0"/>
</p:tagLst>
</file>

<file path=ppt/tags/tag33.xml><?xml version="1.0" encoding="utf-8"?>
<p:tagLst xmlns:a="http://schemas.openxmlformats.org/drawingml/2006/main" xmlns:r="http://schemas.openxmlformats.org/officeDocument/2006/relationships" xmlns:p="http://schemas.openxmlformats.org/presentationml/2006/main">
  <p:tag name="TPCOUNTDOWNSECONDS" val="15"/>
  <p:tag name="TYPE" val="0"/>
</p:tagLst>
</file>

<file path=ppt/tags/tag34.xml><?xml version="1.0" encoding="utf-8"?>
<p:tagLst xmlns:a="http://schemas.openxmlformats.org/drawingml/2006/main" xmlns:r="http://schemas.openxmlformats.org/officeDocument/2006/relationships" xmlns:p="http://schemas.openxmlformats.org/presentationml/2006/main">
  <p:tag name="SLIDEGUID" val="571E304AB3924E8CB1D3067FDF5E236D"/>
  <p:tag name="AUTOOPENPOLL" val="False"/>
  <p:tag name="TYPE" val="MultiChoiceSlide"/>
  <p:tag name="TPSLIDEBULLETSTYLE" val="2"/>
  <p:tag name="CHARTTYPE" val="0"/>
  <p:tag name="TPQUESTIONXML" val="&lt;?xml version=&quot;1.0&quot; encoding=&quot;UTF-8&quot; standalone=&quot;yes&quot;?&gt;&lt;questionlist&gt;&lt;properties&gt;&lt;guid&gt;560197808B8E4F4C9528421873FA9F19&lt;/guid&gt;&lt;date&gt;3/8/2015 10:57:12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571E304AB3924E8CB1D3067FDF5E236D&lt;/guid&gt;&lt;repollguid&gt;087F3021C9724703A1DC3A61DE96DEA6&lt;/repollguid&gt;&lt;sourceid&gt;FE82F8991D1442F6847D1E09EA126C1C&lt;/sourceid&gt;&lt;questiontext&gt;Enter question text...&lt;/questiontext&gt;&lt;showresults&gt;True&lt;/showresults&gt;&lt;responsegrid&gt;0&lt;/responsegrid&gt;&lt;countdowntimer&gt;True&lt;/countdowntimer&gt;&lt;countdowntime&gt;15&lt;/countdowntime&gt;&lt;correctvalue&gt;1&lt;/correctvalue&gt;&lt;incorrectvalue&gt;0&lt;/incorrectvalue&gt;&lt;responselimit&gt;1&lt;/responselimit&gt;&lt;bulletstyle&gt;2&lt;/bulletstyle&gt;&lt;answers&gt;&lt;answer&gt;&lt;guid&gt;880EE4497B484470BF3166A9E4CA5CFF&lt;/guid&gt;&lt;answertext&gt;Enter answer text...&lt;/answertext&gt;&lt;valuetype&gt;0&lt;/valuetype&gt;&lt;/answer&gt;&lt;answer&gt;&lt;guid&gt;645A85194D3E41249F6BDA2D70E0B4B2&lt;/guid&gt;&lt;answertext&gt;Enter answer text...&lt;/answertext&gt;&lt;valuetype&gt;0&lt;/valuetype&gt;&lt;/answer&gt;&lt;answer&gt;&lt;guid&gt;E1A1978C53524CBF8BE26936CCCC7467&lt;/guid&gt;&lt;answertext&gt;Enter answer text...&lt;/answertext&gt;&lt;valuetype&gt;0&lt;/valuetype&gt;&lt;/answer&gt;&lt;answer&gt;&lt;guid&gt;6B9C32C870AF4669AC5E529A94C60A50&lt;/guid&gt;&lt;answertext&gt;Enter answer text...&lt;/answertext&gt;&lt;valuetype&gt;0&lt;/valuetype&gt;&lt;/answer&gt;&lt;/answers&gt;&lt;/multichoice&gt;&lt;/questions&gt;&lt;/questionlist&gt;"/>
  <p:tag name="LIVECHARTING" val="False"/>
</p:tagLst>
</file>

<file path=ppt/tags/tag35.xml><?xml version="1.0" encoding="utf-8"?>
<p:tagLst xmlns:a="http://schemas.openxmlformats.org/drawingml/2006/main" xmlns:r="http://schemas.openxmlformats.org/officeDocument/2006/relationships" xmlns:p="http://schemas.openxmlformats.org/presentationml/2006/main">
  <p:tag name="ZEROBASED" val="False"/>
</p:tagLst>
</file>

<file path=ppt/tags/tag36.xml><?xml version="1.0" encoding="utf-8"?>
<p:tagLst xmlns:a="http://schemas.openxmlformats.org/drawingml/2006/main" xmlns:r="http://schemas.openxmlformats.org/officeDocument/2006/relationships" xmlns:p="http://schemas.openxmlformats.org/presentationml/2006/main">
  <p:tag name="TYPE" val="0"/>
  <p:tag name="DEFINEDCOLORS" val="3,6,10,45,32,50,13,4,9,55,1"/>
  <p:tag name="COLORTYPE" val="SCHEME"/>
  <p:tag name="NUMBERFORMAT" val="0"/>
  <p:tag name="LABELFORMAT" val="0"/>
</p:tagLst>
</file>

<file path=ppt/tags/tag37.xml><?xml version="1.0" encoding="utf-8"?>
<p:tagLst xmlns:a="http://schemas.openxmlformats.org/drawingml/2006/main" xmlns:r="http://schemas.openxmlformats.org/officeDocument/2006/relationships" xmlns:p="http://schemas.openxmlformats.org/presentationml/2006/main">
  <p:tag name="TPCOUNTDOWNSECONDS" val="15"/>
  <p:tag name="TYPE" val="0"/>
</p:tagLst>
</file>

<file path=ppt/tags/tag38.xml><?xml version="1.0" encoding="utf-8"?>
<p:tagLst xmlns:a="http://schemas.openxmlformats.org/drawingml/2006/main" xmlns:r="http://schemas.openxmlformats.org/officeDocument/2006/relationships" xmlns:p="http://schemas.openxmlformats.org/presentationml/2006/main">
  <p:tag name="SLIDEGUID" val="049C68065F24426C9B4ACE621D055452"/>
  <p:tag name="AUTOOPENPOLL" val="False"/>
  <p:tag name="TYPE" val="MultiChoiceSlide"/>
  <p:tag name="LIVECHARTING" val="False"/>
  <p:tag name="TPQUESTIONXML" val="&lt;?xml version=&quot;1.0&quot; encoding=&quot;UTF-8&quot; standalone=&quot;yes&quot;?&gt;&lt;questionlist&gt;&lt;properties&gt;&lt;guid&gt;B7FFEEB8FE024CD19B3837BEF94E5F38&lt;/guid&gt;&lt;date&gt;3/8/2015 11:21:29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049C68065F24426C9B4ACE621D055452&lt;/guid&gt;&lt;repollguid&gt;24BF2643A2924321957A0CC0586DE059&lt;/repollguid&gt;&lt;sourceid&gt;12664104CC2845C2AC966ED349CFB0A6&lt;/sourceid&gt;&lt;questiontext&gt;Enter question text...&lt;/questiontext&gt;&lt;showresults&gt;True&lt;/showresults&gt;&lt;responsegrid&gt;0&lt;/responsegrid&gt;&lt;countdowntime&gt;30&lt;/countdowntime&gt;&lt;correctvalue&gt;1&lt;/correctvalue&gt;&lt;incorrectvalue&gt;0&lt;/incorrectvalue&gt;&lt;responselimit&gt;1&lt;/responselimit&gt;&lt;bulletstyle&gt;2&lt;/bulletstyle&gt;&lt;answers&gt;&lt;answer&gt;&lt;guid&gt;6AB3BB6155274ADEAC84197C1AB37543&lt;/guid&gt;&lt;answertext&gt;Enter answer text...&lt;/answertext&gt;&lt;valuetype&gt;0&lt;/valuetype&gt;&lt;/answer&gt;&lt;answer&gt;&lt;guid&gt;3299AF3E9F124316B55E495D1DF72F2B&lt;/guid&gt;&lt;answertext&gt;Enter answer text...&lt;/answertext&gt;&lt;valuetype&gt;0&lt;/valuetype&gt;&lt;/answer&gt;&lt;answer&gt;&lt;guid&gt;87CE9E6C92D348B09B2E753C06F96938&lt;/guid&gt;&lt;answertext&gt;Enter answer text...&lt;/answertext&gt;&lt;valuetype&gt;0&lt;/valuetype&gt;&lt;/answer&gt;&lt;answer&gt;&lt;guid&gt;E5DFD57C1C96497E89491DA87CBDEA8C&lt;/guid&gt;&lt;answertext&gt;Enter answer text...&lt;/answertext&gt;&lt;valuetype&gt;0&lt;/valuetype&gt;&lt;/answer&gt;&lt;/answers&gt;&lt;/multichoice&gt;&lt;/questions&gt;&lt;/questionlist&gt;"/>
  <p:tag name="TPSLIDEBULLETSTYLE" val="2"/>
  <p:tag name="CHARTTYPE" val="0"/>
</p:tagLst>
</file>

<file path=ppt/tags/tag39.xml><?xml version="1.0" encoding="utf-8"?>
<p:tagLst xmlns:a="http://schemas.openxmlformats.org/drawingml/2006/main" xmlns:r="http://schemas.openxmlformats.org/officeDocument/2006/relationships" xmlns:p="http://schemas.openxmlformats.org/presentationml/2006/main">
  <p:tag name="ZEROBASED" val="False"/>
</p:tagLst>
</file>

<file path=ppt/tags/tag4.xml><?xml version="1.0" encoding="utf-8"?>
<p:tagLst xmlns:a="http://schemas.openxmlformats.org/drawingml/2006/main" xmlns:r="http://schemas.openxmlformats.org/officeDocument/2006/relationships" xmlns:p="http://schemas.openxmlformats.org/presentationml/2006/main">
  <p:tag name="TYPE" val="0"/>
  <p:tag name="DEFINEDCOLORS" val="3,6,10,45,32,50,13,4,9,55,1"/>
  <p:tag name="COLORTYPE" val="SCHEME"/>
  <p:tag name="NUMBERFORMAT" val="0"/>
  <p:tag name="LABELFORMAT" val="0"/>
</p:tagLst>
</file>

<file path=ppt/tags/tag40.xml><?xml version="1.0" encoding="utf-8"?>
<p:tagLst xmlns:a="http://schemas.openxmlformats.org/drawingml/2006/main" xmlns:r="http://schemas.openxmlformats.org/officeDocument/2006/relationships" xmlns:p="http://schemas.openxmlformats.org/presentationml/2006/main">
  <p:tag name="TYPE" val="0"/>
  <p:tag name="DEFINEDCOLORS" val="3,6,10,45,32,50,13,4,9,55,1"/>
  <p:tag name="COLORTYPE" val="SCHEME"/>
  <p:tag name="NUMBERFORMAT" val="0"/>
  <p:tag name="LABELFORMAT" val="0"/>
</p:tagLst>
</file>

<file path=ppt/tags/tag5.xml><?xml version="1.0" encoding="utf-8"?>
<p:tagLst xmlns:a="http://schemas.openxmlformats.org/drawingml/2006/main" xmlns:r="http://schemas.openxmlformats.org/officeDocument/2006/relationships" xmlns:p="http://schemas.openxmlformats.org/presentationml/2006/main">
  <p:tag name="TPCOUNTDOWNSECONDS" val="15"/>
  <p:tag name="TYPE" val="0"/>
</p:tagLst>
</file>

<file path=ppt/tags/tag6.xml><?xml version="1.0" encoding="utf-8"?>
<p:tagLst xmlns:a="http://schemas.openxmlformats.org/drawingml/2006/main" xmlns:r="http://schemas.openxmlformats.org/officeDocument/2006/relationships" xmlns:p="http://schemas.openxmlformats.org/presentationml/2006/main">
  <p:tag name="SLIDEGUID" val="457AC79D2DFB4334B3EF53D9E6E43108"/>
  <p:tag name="AUTOOPENPOLL" val="False"/>
  <p:tag name="TYPE" val="MultiChoiceSlide"/>
  <p:tag name="TPSLIDEBULLETSTYLE" val="2"/>
  <p:tag name="CHARTTYPE" val="0"/>
  <p:tag name="CHARTDEFINEDCOLORS" val="3,6,10,45,32,50,13,4,9,55,1"/>
  <p:tag name="TPQUESTIONXML" val="&lt;?xml version=&quot;1.0&quot; encoding=&quot;UTF-8&quot; standalone=&quot;yes&quot;?&gt;&lt;questionlist&gt;&lt;properties&gt;&lt;guid&gt;715C3B5122CD41A2B7D3A3A0241CBC8E&lt;/guid&gt;&lt;date&gt;3/8/2015 09:21:31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457AC79D2DFB4334B3EF53D9E6E43108&lt;/guid&gt;&lt;repollguid&gt;A592A4DB95AB4390A72308EE7A0C475D&lt;/repollguid&gt;&lt;sourceid&gt;AAB10F2C848241D6AF2B2831F3DE62D5&lt;/sourceid&gt;&lt;questiontext&gt;What cells respond to that signal&lt;/questiontext&gt;&lt;showresults&gt;True&lt;/showresults&gt;&lt;responsegrid&gt;0&lt;/responsegrid&gt;&lt;countdowntimer&gt;True&lt;/countdowntimer&gt;&lt;countdowntime&gt;15&lt;/countdowntime&gt;&lt;correctvalue&gt;1&lt;/correctvalue&gt;&lt;incorrectvalue&gt;0&lt;/incorrectvalue&gt;&lt;responselimit&gt;1&lt;/responselimit&gt;&lt;bulletstyle&gt;2&lt;/bulletstyle&gt;&lt;answers&gt;&lt;answer&gt;&lt;guid&gt;B1A682468DF34ADA94DBD21D0E892EA8&lt;/guid&gt;&lt;answertext&gt;Cardiac muscle&lt;/answertext&gt;&lt;valuetype&gt;0&lt;/valuetype&gt;&lt;/answer&gt;&lt;answer&gt;&lt;guid&gt;DAD0997E111B46919D8EEF981CAF60FD&lt;/guid&gt;&lt;answertext&gt;Skeletal muscle&lt;/answertext&gt;&lt;valuetype&gt;0&lt;/valuetype&gt;&lt;/answer&gt;&lt;answer&gt;&lt;guid&gt;90E9D543A8DC4000A33B9874B82F29C5&lt;/guid&gt;&lt;answertext&gt;Vascular smooth muscle&lt;/answertext&gt;&lt;valuetype&gt;0&lt;/valuetype&gt;&lt;/answer&gt;&lt;answer&gt;&lt;guid&gt;718BD7AA494F491F86F2235FC2621830&lt;/guid&gt;&lt;answertext&gt;All of the above&lt;/answertext&gt;&lt;valuetype&gt;0&lt;/valuetype&gt;&lt;/answer&gt;&lt;/answers&gt;&lt;/multichoice&gt;&lt;/questions&gt;&lt;/questionlist&gt;"/>
  <p:tag name="LIVECHARTING" val="False"/>
</p:tagLst>
</file>

<file path=ppt/tags/tag7.xml><?xml version="1.0" encoding="utf-8"?>
<p:tagLst xmlns:a="http://schemas.openxmlformats.org/drawingml/2006/main" xmlns:r="http://schemas.openxmlformats.org/officeDocument/2006/relationships" xmlns:p="http://schemas.openxmlformats.org/presentationml/2006/main">
  <p:tag name="ZEROBASED" val="False"/>
</p:tagLst>
</file>

<file path=ppt/tags/tag8.xml><?xml version="1.0" encoding="utf-8"?>
<p:tagLst xmlns:a="http://schemas.openxmlformats.org/drawingml/2006/main" xmlns:r="http://schemas.openxmlformats.org/officeDocument/2006/relationships" xmlns:p="http://schemas.openxmlformats.org/presentationml/2006/main">
  <p:tag name="TYPE" val="0"/>
  <p:tag name="DEFINEDCOLORS" val="3,6,10,45,32,50,13,4,9,55,1"/>
  <p:tag name="COLORTYPE" val="SCHEME"/>
  <p:tag name="NUMBERFORMAT" val="0"/>
  <p:tag name="LABELFORMAT" val="0"/>
</p:tagLst>
</file>

<file path=ppt/tags/tag9.xml><?xml version="1.0" encoding="utf-8"?>
<p:tagLst xmlns:a="http://schemas.openxmlformats.org/drawingml/2006/main" xmlns:r="http://schemas.openxmlformats.org/officeDocument/2006/relationships" xmlns:p="http://schemas.openxmlformats.org/presentationml/2006/main">
  <p:tag name="TPCOUNTDOWNSECONDS" val="15"/>
  <p:tag name="TYPE" val="0"/>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703</TotalTime>
  <Words>2019</Words>
  <Application>Microsoft Macintosh PowerPoint</Application>
  <PresentationFormat>On-screen Show (4:3)</PresentationFormat>
  <Paragraphs>343</Paragraphs>
  <Slides>59</Slides>
  <Notes>10</Notes>
  <HiddenSlides>0</HiddenSlides>
  <MMClips>1</MMClips>
  <ScaleCrop>false</ScaleCrop>
  <HeadingPairs>
    <vt:vector size="4" baseType="variant">
      <vt:variant>
        <vt:lpstr>Theme</vt:lpstr>
      </vt:variant>
      <vt:variant>
        <vt:i4>1</vt:i4>
      </vt:variant>
      <vt:variant>
        <vt:lpstr>Slide Titles</vt:lpstr>
      </vt:variant>
      <vt:variant>
        <vt:i4>59</vt:i4>
      </vt:variant>
    </vt:vector>
  </HeadingPairs>
  <TitlesOfParts>
    <vt:vector size="60" baseType="lpstr">
      <vt:lpstr>Office Theme</vt:lpstr>
      <vt:lpstr>Endocrine Control Systems</vt:lpstr>
      <vt:lpstr>Why should a dentist (or a doctoral student) care about endocrinology</vt:lpstr>
      <vt:lpstr>Learning Objectives </vt:lpstr>
      <vt:lpstr>Things you (should) already know</vt:lpstr>
      <vt:lpstr>Organ Systems</vt:lpstr>
      <vt:lpstr>Extracellular Sensing</vt:lpstr>
      <vt:lpstr>What are the important processes?</vt:lpstr>
      <vt:lpstr>When fight or flight increases blood flow to muscles, what is the signal</vt:lpstr>
      <vt:lpstr>What cells respond to that signal</vt:lpstr>
      <vt:lpstr>Every Hormone is Simple</vt:lpstr>
      <vt:lpstr>Example Adrenaline</vt:lpstr>
      <vt:lpstr>Generally, where are hormones made</vt:lpstr>
      <vt:lpstr>Generally how are hormones released?</vt:lpstr>
      <vt:lpstr>Insulin Release In Response To Glucose</vt:lpstr>
      <vt:lpstr>Broadly What Kinds of Receptors Are There?</vt:lpstr>
      <vt:lpstr>What Kinds of Hormones Are There?</vt:lpstr>
      <vt:lpstr>Which hormone type is most likely to be able to cross plasma membranes</vt:lpstr>
      <vt:lpstr>Cell Surface Receptors</vt:lpstr>
      <vt:lpstr>Types of Cell Surface Receptors</vt:lpstr>
      <vt:lpstr>GPCRs</vt:lpstr>
      <vt:lpstr>Receptor Tyrosine Kinases</vt:lpstr>
      <vt:lpstr>JAK/STAT Receptors</vt:lpstr>
      <vt:lpstr>Nuclear Hormone Receptors</vt:lpstr>
      <vt:lpstr>What Do Nuclear Hormones Look Like?</vt:lpstr>
      <vt:lpstr>Group Activity</vt:lpstr>
      <vt:lpstr>General Concepts About Hormone Targets</vt:lpstr>
      <vt:lpstr>Relative Location of Action</vt:lpstr>
      <vt:lpstr>Insulin is released from pancreatic beta cells and is sensed by pancreatic alpha cells to reduce glucagon secretion.  This is an example of …</vt:lpstr>
      <vt:lpstr>How To Get Hormonal Specificity?</vt:lpstr>
      <vt:lpstr>Turning the Signal off</vt:lpstr>
      <vt:lpstr>Example: Arrestins and GPCRs</vt:lpstr>
      <vt:lpstr>Example: Reduce New Hormone Secretion</vt:lpstr>
      <vt:lpstr>Example: Degrade Existing Hormones</vt:lpstr>
      <vt:lpstr>Group Project</vt:lpstr>
      <vt:lpstr>Integration of the CNS with Endocrine Signals</vt:lpstr>
      <vt:lpstr>Your Future</vt:lpstr>
      <vt:lpstr>Design a hormone</vt:lpstr>
      <vt:lpstr>What is the most likely receptor?</vt:lpstr>
      <vt:lpstr>Is this a neurendocrine hormone</vt:lpstr>
      <vt:lpstr>Learning Objectives</vt:lpstr>
      <vt:lpstr>The Hypothalamus Is the Main Site of Endocrine/CNS Integration</vt:lpstr>
      <vt:lpstr>How Are Hormones Sensed by the Hypothalamus?</vt:lpstr>
      <vt:lpstr>Which hormone is unlikely to be BBB-permeable without transport</vt:lpstr>
      <vt:lpstr>Subregions of the Hypothalamus</vt:lpstr>
      <vt:lpstr>The Hypothalamus Projects to and From Other Brain Regions</vt:lpstr>
      <vt:lpstr>Anatomy of the Pituitary</vt:lpstr>
      <vt:lpstr>The posterior pituitary is connected to the hypothalamus by neuronal contacts</vt:lpstr>
      <vt:lpstr>The hypothalamus wants to direct the anterior pituitary to secrete ACTH.  How would this be done</vt:lpstr>
      <vt:lpstr>Anterior Pituitary</vt:lpstr>
      <vt:lpstr>How Is Specificity Achieved in Hypothalic-Anterior Pituitary Signaling</vt:lpstr>
      <vt:lpstr>The Infundibulum and the Posterior Pituitary</vt:lpstr>
      <vt:lpstr>Vasopressin</vt:lpstr>
      <vt:lpstr>Effects of Vasopressin on the Kidney</vt:lpstr>
      <vt:lpstr>Conditions with Altered Vasopressin Function</vt:lpstr>
      <vt:lpstr>Think About</vt:lpstr>
      <vt:lpstr>Oxytocin</vt:lpstr>
      <vt:lpstr>Oxytocin During Delivery</vt:lpstr>
      <vt:lpstr>Your Future</vt:lpstr>
      <vt:lpstr>The End </vt:lpstr>
    </vt:vector>
  </TitlesOfParts>
  <Company>UT-HSC</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Dave Bridges</dc:creator>
  <cp:lastModifiedBy>Dave Bridges</cp:lastModifiedBy>
  <cp:revision>49</cp:revision>
  <dcterms:created xsi:type="dcterms:W3CDTF">2015-03-05T15:27:25Z</dcterms:created>
  <dcterms:modified xsi:type="dcterms:W3CDTF">2015-03-13T21:38:19Z</dcterms:modified>
</cp:coreProperties>
</file>